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8"/>
  </p:notesMasterIdLst>
  <p:handoutMasterIdLst>
    <p:handoutMasterId r:id="rId49"/>
  </p:handoutMasterIdLst>
  <p:sldIdLst>
    <p:sldId id="428" r:id="rId2"/>
    <p:sldId id="386" r:id="rId3"/>
    <p:sldId id="432" r:id="rId4"/>
    <p:sldId id="422" r:id="rId5"/>
    <p:sldId id="433" r:id="rId6"/>
    <p:sldId id="406" r:id="rId7"/>
    <p:sldId id="407" r:id="rId8"/>
    <p:sldId id="385" r:id="rId9"/>
    <p:sldId id="395" r:id="rId10"/>
    <p:sldId id="387" r:id="rId11"/>
    <p:sldId id="397" r:id="rId12"/>
    <p:sldId id="424" r:id="rId13"/>
    <p:sldId id="434" r:id="rId14"/>
    <p:sldId id="425" r:id="rId15"/>
    <p:sldId id="436" r:id="rId16"/>
    <p:sldId id="408" r:id="rId17"/>
    <p:sldId id="398" r:id="rId18"/>
    <p:sldId id="435" r:id="rId19"/>
    <p:sldId id="419" r:id="rId20"/>
    <p:sldId id="401" r:id="rId21"/>
    <p:sldId id="421" r:id="rId22"/>
    <p:sldId id="400" r:id="rId23"/>
    <p:sldId id="437" r:id="rId24"/>
    <p:sldId id="376" r:id="rId25"/>
    <p:sldId id="352" r:id="rId26"/>
    <p:sldId id="353" r:id="rId27"/>
    <p:sldId id="354" r:id="rId28"/>
    <p:sldId id="355" r:id="rId29"/>
    <p:sldId id="356" r:id="rId30"/>
    <p:sldId id="357" r:id="rId31"/>
    <p:sldId id="410" r:id="rId32"/>
    <p:sldId id="404" r:id="rId33"/>
    <p:sldId id="429" r:id="rId34"/>
    <p:sldId id="430" r:id="rId35"/>
    <p:sldId id="431" r:id="rId36"/>
    <p:sldId id="366" r:id="rId37"/>
    <p:sldId id="414" r:id="rId38"/>
    <p:sldId id="367" r:id="rId39"/>
    <p:sldId id="427" r:id="rId40"/>
    <p:sldId id="365" r:id="rId41"/>
    <p:sldId id="369" r:id="rId42"/>
    <p:sldId id="360" r:id="rId43"/>
    <p:sldId id="438" r:id="rId44"/>
    <p:sldId id="363" r:id="rId45"/>
    <p:sldId id="344" r:id="rId46"/>
    <p:sldId id="345" r:id="rId4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77" autoAdjust="0"/>
    <p:restoredTop sz="93306" autoAdjust="0"/>
  </p:normalViewPr>
  <p:slideViewPr>
    <p:cSldViewPr>
      <p:cViewPr varScale="1">
        <p:scale>
          <a:sx n="77" d="100"/>
          <a:sy n="77" d="100"/>
        </p:scale>
        <p:origin x="-102" y="-7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IStreetFS01.asaenet.org\share$\industry%20research\Decision%20to%20Volunteer\Report%20Generation\Frequency%20tables%20with%20FINAL%20weight.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spPr>
            <a:effectLst/>
          </c:spPr>
          <c:dPt>
            <c:idx val="0"/>
            <c:spPr>
              <a:solidFill>
                <a:srgbClr val="005696"/>
              </a:solidFill>
              <a:effectLst/>
            </c:spPr>
          </c:dPt>
          <c:dPt>
            <c:idx val="1"/>
            <c:spPr>
              <a:solidFill>
                <a:schemeClr val="accent6">
                  <a:lumMod val="75000"/>
                </a:schemeClr>
              </a:solidFill>
              <a:effectLst/>
            </c:spPr>
          </c:dPt>
          <c:dPt>
            <c:idx val="2"/>
            <c:spPr>
              <a:solidFill>
                <a:srgbClr val="008000"/>
              </a:solidFill>
              <a:effectLst/>
            </c:spPr>
          </c:dPt>
          <c:dPt>
            <c:idx val="3"/>
            <c:spPr>
              <a:solidFill>
                <a:srgbClr val="A02878"/>
              </a:solidFill>
              <a:effectLst/>
            </c:spPr>
          </c:dPt>
          <c:dLbls>
            <c:dLbl>
              <c:idx val="0"/>
              <c:layout/>
              <c:tx>
                <c:rich>
                  <a:bodyPr/>
                  <a:lstStyle/>
                  <a:p>
                    <a:r>
                      <a:rPr lang="en-US" sz="2800" b="1" baseline="0" dirty="0">
                        <a:solidFill>
                          <a:schemeClr val="bg1"/>
                        </a:solidFill>
                        <a:latin typeface="HelveticaNeueLT Std"/>
                      </a:rPr>
                      <a:t>Local </a:t>
                    </a:r>
                    <a:r>
                      <a:rPr lang="en-US" sz="2800" b="1" baseline="0" dirty="0" smtClean="0">
                        <a:solidFill>
                          <a:schemeClr val="bg1"/>
                        </a:solidFill>
                        <a:latin typeface="HelveticaNeueLT Std"/>
                      </a:rPr>
                      <a:t>Leaders</a:t>
                    </a:r>
                  </a:p>
                  <a:p>
                    <a:r>
                      <a:rPr lang="en-US" sz="2800" b="1" baseline="0" dirty="0" smtClean="0">
                        <a:solidFill>
                          <a:schemeClr val="bg1"/>
                        </a:solidFill>
                        <a:latin typeface="HelveticaNeueLT Std"/>
                      </a:rPr>
                      <a:t> 22.9 %</a:t>
                    </a:r>
                    <a:endParaRPr lang="en-US" sz="2800" b="1" baseline="0" dirty="0">
                      <a:solidFill>
                        <a:schemeClr val="bg1"/>
                      </a:solidFill>
                      <a:latin typeface="HelveticaNeueLT Std"/>
                    </a:endParaRPr>
                  </a:p>
                </c:rich>
              </c:tx>
              <c:showVal val="1"/>
              <c:showCatName val="1"/>
            </c:dLbl>
            <c:dLbl>
              <c:idx val="1"/>
              <c:layout>
                <c:manualLayout>
                  <c:x val="-0.17621320520418821"/>
                  <c:y val="-0.22327792359288523"/>
                </c:manualLayout>
              </c:layout>
              <c:tx>
                <c:rich>
                  <a:bodyPr/>
                  <a:lstStyle/>
                  <a:p>
                    <a:r>
                      <a:rPr lang="en-US" sz="2800" b="1" baseline="0" dirty="0" smtClean="0">
                        <a:solidFill>
                          <a:schemeClr val="bg1"/>
                        </a:solidFill>
                        <a:latin typeface="HelveticaNeueLT Std"/>
                      </a:rPr>
                      <a:t>Writers </a:t>
                    </a:r>
                  </a:p>
                  <a:p>
                    <a:r>
                      <a:rPr lang="en-US" sz="2800" b="1" baseline="0" dirty="0" smtClean="0">
                        <a:solidFill>
                          <a:schemeClr val="bg1"/>
                        </a:solidFill>
                        <a:latin typeface="HelveticaNeueLT Std"/>
                      </a:rPr>
                      <a:t>26.7 %</a:t>
                    </a:r>
                    <a:endParaRPr lang="en-US" sz="2800" b="1" baseline="0" dirty="0">
                      <a:solidFill>
                        <a:schemeClr val="bg1"/>
                      </a:solidFill>
                      <a:latin typeface="HelveticaNeueLT Std"/>
                    </a:endParaRPr>
                  </a:p>
                </c:rich>
              </c:tx>
              <c:showVal val="1"/>
              <c:showCatName val="1"/>
            </c:dLbl>
            <c:dLbl>
              <c:idx val="2"/>
              <c:layout>
                <c:manualLayout>
                  <c:x val="0.19272758915888241"/>
                  <c:y val="-0.17474263633712919"/>
                </c:manualLayout>
              </c:layout>
              <c:tx>
                <c:rich>
                  <a:bodyPr/>
                  <a:lstStyle/>
                  <a:p>
                    <a:r>
                      <a:rPr lang="en-US" sz="2800" b="1" baseline="0" dirty="0" smtClean="0">
                        <a:solidFill>
                          <a:schemeClr val="bg1"/>
                        </a:solidFill>
                        <a:latin typeface="HelveticaNeueLT Std"/>
                      </a:rPr>
                      <a:t>Teachers 32.8 %</a:t>
                    </a:r>
                    <a:endParaRPr lang="en-US" sz="2800" b="1" baseline="0" dirty="0">
                      <a:solidFill>
                        <a:schemeClr val="bg1"/>
                      </a:solidFill>
                      <a:latin typeface="HelveticaNeueLT Std"/>
                    </a:endParaRPr>
                  </a:p>
                </c:rich>
              </c:tx>
              <c:showVal val="1"/>
              <c:showCatName val="1"/>
            </c:dLbl>
            <c:dLbl>
              <c:idx val="3"/>
              <c:layout/>
              <c:tx>
                <c:rich>
                  <a:bodyPr/>
                  <a:lstStyle/>
                  <a:p>
                    <a:r>
                      <a:rPr lang="en-US" sz="2800" b="1" baseline="0" dirty="0" smtClean="0">
                        <a:solidFill>
                          <a:schemeClr val="bg1"/>
                        </a:solidFill>
                        <a:latin typeface="HelveticaNeueLT Std"/>
                      </a:rPr>
                      <a:t>Shapers</a:t>
                    </a:r>
                  </a:p>
                  <a:p>
                    <a:r>
                      <a:rPr lang="en-US" sz="2800" b="1" baseline="0" dirty="0" smtClean="0">
                        <a:solidFill>
                          <a:schemeClr val="bg1"/>
                        </a:solidFill>
                        <a:latin typeface="HelveticaNeueLT Std"/>
                      </a:rPr>
                      <a:t> 17.6 %</a:t>
                    </a:r>
                    <a:endParaRPr lang="en-US" sz="2800" b="1" baseline="0" dirty="0">
                      <a:solidFill>
                        <a:schemeClr val="bg1"/>
                      </a:solidFill>
                      <a:latin typeface="HelveticaNeueLT Std"/>
                    </a:endParaRPr>
                  </a:p>
                </c:rich>
              </c:tx>
              <c:showVal val="1"/>
              <c:showCatName val="1"/>
            </c:dLbl>
            <c:txPr>
              <a:bodyPr/>
              <a:lstStyle/>
              <a:p>
                <a:pPr>
                  <a:defRPr sz="2800" b="1" baseline="0">
                    <a:solidFill>
                      <a:schemeClr val="bg1"/>
                    </a:solidFill>
                  </a:defRPr>
                </a:pPr>
                <a:endParaRPr lang="en-US"/>
              </a:p>
            </c:txPr>
            <c:showVal val="1"/>
            <c:showCatName val="1"/>
            <c:showLeaderLines val="1"/>
          </c:dLbls>
          <c:cat>
            <c:strRef>
              <c:f>'chapter 4 charts'!$A$1:$A$4</c:f>
              <c:strCache>
                <c:ptCount val="4"/>
                <c:pt idx="0">
                  <c:v>Local Leaders</c:v>
                </c:pt>
                <c:pt idx="1">
                  <c:v>Writers</c:v>
                </c:pt>
                <c:pt idx="2">
                  <c:v>Teachers</c:v>
                </c:pt>
                <c:pt idx="3">
                  <c:v>Shapers</c:v>
                </c:pt>
              </c:strCache>
            </c:strRef>
          </c:cat>
          <c:val>
            <c:numRef>
              <c:f>'chapter 4 charts'!$B$1:$B$4</c:f>
              <c:numCache>
                <c:formatCode>General</c:formatCode>
                <c:ptCount val="4"/>
                <c:pt idx="0">
                  <c:v>22.9</c:v>
                </c:pt>
                <c:pt idx="1">
                  <c:v>26.7</c:v>
                </c:pt>
                <c:pt idx="2">
                  <c:v>32.800000000000004</c:v>
                </c:pt>
                <c:pt idx="3">
                  <c:v>17.600000000000001</c:v>
                </c:pt>
              </c:numCache>
            </c:numRef>
          </c:val>
        </c:ser>
        <c:dLbls>
          <c:showVal val="1"/>
        </c:dLbls>
        <c:firstSliceAng val="0"/>
      </c:pieChart>
    </c:plotArea>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5F9E8-29FA-4453-BA08-882CB9BF7551}" type="doc">
      <dgm:prSet loTypeId="urn:microsoft.com/office/officeart/2005/8/layout/pyramid1" loCatId="pyramid" qsTypeId="urn:microsoft.com/office/officeart/2005/8/quickstyle/simple1" qsCatId="simple" csTypeId="urn:microsoft.com/office/officeart/2005/8/colors/accent1_2" csCatId="accent1" phldr="1"/>
      <dgm:spPr/>
    </dgm:pt>
    <dgm:pt modelId="{890ECE64-21C9-44D4-BA16-6407EA483484}">
      <dgm:prSet phldrT="[Text]"/>
      <dgm:spPr>
        <a:solidFill>
          <a:schemeClr val="accent6">
            <a:lumMod val="75000"/>
          </a:schemeClr>
        </a:solidFill>
        <a:ln>
          <a:solidFill>
            <a:schemeClr val="accent6">
              <a:lumMod val="75000"/>
            </a:schemeClr>
          </a:solidFill>
        </a:ln>
      </dgm:spPr>
      <dgm:t>
        <a:bodyPr/>
        <a:lstStyle/>
        <a:p>
          <a:r>
            <a:rPr lang="en-US" dirty="0" smtClean="0"/>
            <a:t> </a:t>
          </a:r>
          <a:endParaRPr lang="en-US" dirty="0"/>
        </a:p>
      </dgm:t>
    </dgm:pt>
    <dgm:pt modelId="{D10462A9-A928-4618-B11B-DB3CE27E26BD}" type="parTrans" cxnId="{D20819E5-734F-47AB-9755-FA9E5E867905}">
      <dgm:prSet/>
      <dgm:spPr/>
      <dgm:t>
        <a:bodyPr/>
        <a:lstStyle/>
        <a:p>
          <a:endParaRPr lang="en-US"/>
        </a:p>
      </dgm:t>
    </dgm:pt>
    <dgm:pt modelId="{CDA158BE-39C6-49EF-A0BE-3172197F6080}" type="sibTrans" cxnId="{D20819E5-734F-47AB-9755-FA9E5E867905}">
      <dgm:prSet/>
      <dgm:spPr/>
      <dgm:t>
        <a:bodyPr/>
        <a:lstStyle/>
        <a:p>
          <a:endParaRPr lang="en-US"/>
        </a:p>
      </dgm:t>
    </dgm:pt>
    <dgm:pt modelId="{FA75FF34-BEA8-4ECB-B65E-1FBCB0E1F399}">
      <dgm:prSet phldrT="[Text]"/>
      <dgm:spPr>
        <a:solidFill>
          <a:schemeClr val="accent3">
            <a:lumMod val="75000"/>
          </a:schemeClr>
        </a:solidFill>
        <a:ln>
          <a:solidFill>
            <a:schemeClr val="accent3">
              <a:lumMod val="75000"/>
            </a:schemeClr>
          </a:solidFill>
        </a:ln>
      </dgm:spPr>
      <dgm:t>
        <a:bodyPr/>
        <a:lstStyle/>
        <a:p>
          <a:r>
            <a:rPr lang="en-US" dirty="0" smtClean="0"/>
            <a:t> </a:t>
          </a:r>
          <a:endParaRPr lang="en-US" dirty="0"/>
        </a:p>
      </dgm:t>
    </dgm:pt>
    <dgm:pt modelId="{F7C7EF8D-D1F8-4DBB-875F-EED0A9C83DB8}" type="parTrans" cxnId="{702E24F2-7F4F-4385-B77D-E09F2A7FFA8D}">
      <dgm:prSet/>
      <dgm:spPr/>
      <dgm:t>
        <a:bodyPr/>
        <a:lstStyle/>
        <a:p>
          <a:endParaRPr lang="en-US"/>
        </a:p>
      </dgm:t>
    </dgm:pt>
    <dgm:pt modelId="{D7D626A3-7AC4-41CB-8989-793B1A382B5E}" type="sibTrans" cxnId="{702E24F2-7F4F-4385-B77D-E09F2A7FFA8D}">
      <dgm:prSet/>
      <dgm:spPr/>
      <dgm:t>
        <a:bodyPr/>
        <a:lstStyle/>
        <a:p>
          <a:endParaRPr lang="en-US"/>
        </a:p>
      </dgm:t>
    </dgm:pt>
    <dgm:pt modelId="{08119A2B-2954-4CE0-9AA5-83768A249A92}">
      <dgm:prSet phldrT="[Text]"/>
      <dgm:spPr>
        <a:solidFill>
          <a:schemeClr val="tx2">
            <a:lumMod val="60000"/>
            <a:lumOff val="40000"/>
          </a:schemeClr>
        </a:solidFill>
        <a:ln>
          <a:solidFill>
            <a:schemeClr val="tx2">
              <a:lumMod val="60000"/>
              <a:lumOff val="40000"/>
            </a:schemeClr>
          </a:solidFill>
        </a:ln>
      </dgm:spPr>
      <dgm:t>
        <a:bodyPr/>
        <a:lstStyle/>
        <a:p>
          <a:r>
            <a:rPr lang="en-US" dirty="0" smtClean="0"/>
            <a:t> </a:t>
          </a:r>
          <a:endParaRPr lang="en-US" dirty="0"/>
        </a:p>
      </dgm:t>
    </dgm:pt>
    <dgm:pt modelId="{55D29BBB-7B0A-425B-93A5-83394697126A}" type="parTrans" cxnId="{F83EA800-10F8-44EE-922B-882E5FAC7C12}">
      <dgm:prSet/>
      <dgm:spPr/>
      <dgm:t>
        <a:bodyPr/>
        <a:lstStyle/>
        <a:p>
          <a:endParaRPr lang="en-US"/>
        </a:p>
      </dgm:t>
    </dgm:pt>
    <dgm:pt modelId="{67E624A4-E3EC-4A14-ACF9-64F8F8CD2049}" type="sibTrans" cxnId="{F83EA800-10F8-44EE-922B-882E5FAC7C12}">
      <dgm:prSet/>
      <dgm:spPr/>
      <dgm:t>
        <a:bodyPr/>
        <a:lstStyle/>
        <a:p>
          <a:endParaRPr lang="en-US"/>
        </a:p>
      </dgm:t>
    </dgm:pt>
    <dgm:pt modelId="{38F90E09-425A-4C21-B26B-B33C6D6FD759}">
      <dgm:prSet phldrT="[Text]"/>
      <dgm:spPr>
        <a:solidFill>
          <a:schemeClr val="accent2"/>
        </a:solidFill>
        <a:ln>
          <a:solidFill>
            <a:schemeClr val="accent2"/>
          </a:solidFill>
        </a:ln>
      </dgm:spPr>
      <dgm:t>
        <a:bodyPr/>
        <a:lstStyle/>
        <a:p>
          <a:r>
            <a:rPr lang="en-US" dirty="0" smtClean="0"/>
            <a:t> </a:t>
          </a:r>
          <a:endParaRPr lang="en-US" dirty="0"/>
        </a:p>
      </dgm:t>
    </dgm:pt>
    <dgm:pt modelId="{37D625BE-9B4A-4243-B0E1-AF9C1FE74C4F}" type="parTrans" cxnId="{87A7DF82-5FBC-4759-B59C-97A2AA4CF0A5}">
      <dgm:prSet/>
      <dgm:spPr/>
      <dgm:t>
        <a:bodyPr/>
        <a:lstStyle/>
        <a:p>
          <a:endParaRPr lang="en-US"/>
        </a:p>
      </dgm:t>
    </dgm:pt>
    <dgm:pt modelId="{57345B67-B7F9-480D-AB0D-D08AD7899C6A}" type="sibTrans" cxnId="{87A7DF82-5FBC-4759-B59C-97A2AA4CF0A5}">
      <dgm:prSet/>
      <dgm:spPr/>
      <dgm:t>
        <a:bodyPr/>
        <a:lstStyle/>
        <a:p>
          <a:endParaRPr lang="en-US"/>
        </a:p>
      </dgm:t>
    </dgm:pt>
    <dgm:pt modelId="{B35DF87A-AC0B-40B8-8247-589079EE43C4}">
      <dgm:prSet phldrT="[Text]"/>
      <dgm:spPr>
        <a:solidFill>
          <a:schemeClr val="tx2">
            <a:lumMod val="60000"/>
            <a:lumOff val="40000"/>
          </a:schemeClr>
        </a:solidFill>
        <a:ln>
          <a:solidFill>
            <a:schemeClr val="tx2">
              <a:lumMod val="60000"/>
              <a:lumOff val="40000"/>
            </a:schemeClr>
          </a:solidFill>
        </a:ln>
      </dgm:spPr>
      <dgm:t>
        <a:bodyPr/>
        <a:lstStyle/>
        <a:p>
          <a:r>
            <a:rPr lang="en-US" dirty="0" smtClean="0"/>
            <a:t> </a:t>
          </a:r>
          <a:endParaRPr lang="en-US" dirty="0"/>
        </a:p>
      </dgm:t>
    </dgm:pt>
    <dgm:pt modelId="{8F031E71-EF56-43C1-9C10-7CDB9DBFD8B8}" type="parTrans" cxnId="{94FE5F04-5C49-4FDD-8579-ADE976F392F2}">
      <dgm:prSet/>
      <dgm:spPr/>
      <dgm:t>
        <a:bodyPr/>
        <a:lstStyle/>
        <a:p>
          <a:endParaRPr lang="en-US"/>
        </a:p>
      </dgm:t>
    </dgm:pt>
    <dgm:pt modelId="{2373C43A-0D82-4FD7-81ED-2D085E7033A6}" type="sibTrans" cxnId="{94FE5F04-5C49-4FDD-8579-ADE976F392F2}">
      <dgm:prSet/>
      <dgm:spPr/>
      <dgm:t>
        <a:bodyPr/>
        <a:lstStyle/>
        <a:p>
          <a:endParaRPr lang="en-US"/>
        </a:p>
      </dgm:t>
    </dgm:pt>
    <dgm:pt modelId="{9FB81410-F096-4914-9BB6-F5249FC58546}">
      <dgm:prSet phldrT="[Text]"/>
      <dgm:spPr>
        <a:solidFill>
          <a:schemeClr val="accent2"/>
        </a:solidFill>
        <a:ln>
          <a:solidFill>
            <a:schemeClr val="accent2"/>
          </a:solidFill>
        </a:ln>
      </dgm:spPr>
      <dgm:t>
        <a:bodyPr/>
        <a:lstStyle/>
        <a:p>
          <a:r>
            <a:rPr lang="en-US" dirty="0" smtClean="0"/>
            <a:t> </a:t>
          </a:r>
          <a:endParaRPr lang="en-US" dirty="0"/>
        </a:p>
      </dgm:t>
    </dgm:pt>
    <dgm:pt modelId="{B6D96074-6816-4339-99EC-52783D00A587}" type="parTrans" cxnId="{53941029-9DCF-441F-A0B6-B374D48FB328}">
      <dgm:prSet/>
      <dgm:spPr/>
      <dgm:t>
        <a:bodyPr/>
        <a:lstStyle/>
        <a:p>
          <a:endParaRPr lang="en-US"/>
        </a:p>
      </dgm:t>
    </dgm:pt>
    <dgm:pt modelId="{DBA96D40-B57F-44C7-8ADD-492329950AE1}" type="sibTrans" cxnId="{53941029-9DCF-441F-A0B6-B374D48FB328}">
      <dgm:prSet/>
      <dgm:spPr/>
      <dgm:t>
        <a:bodyPr/>
        <a:lstStyle/>
        <a:p>
          <a:endParaRPr lang="en-US"/>
        </a:p>
      </dgm:t>
    </dgm:pt>
    <dgm:pt modelId="{48282E4C-81BD-41C2-BA39-88AF75BEE6F4}">
      <dgm:prSet phldrT="[Text]"/>
      <dgm:spPr>
        <a:solidFill>
          <a:schemeClr val="accent2"/>
        </a:solidFill>
        <a:ln>
          <a:solidFill>
            <a:schemeClr val="accent2"/>
          </a:solidFill>
        </a:ln>
      </dgm:spPr>
      <dgm:t>
        <a:bodyPr/>
        <a:lstStyle/>
        <a:p>
          <a:r>
            <a:rPr lang="en-US" dirty="0" smtClean="0"/>
            <a:t> </a:t>
          </a:r>
          <a:endParaRPr lang="en-US" dirty="0"/>
        </a:p>
      </dgm:t>
    </dgm:pt>
    <dgm:pt modelId="{49B31D8F-8E66-4F86-8A16-794103A5DFC0}" type="parTrans" cxnId="{2037F525-873E-4F28-839D-267153932D4C}">
      <dgm:prSet/>
      <dgm:spPr/>
      <dgm:t>
        <a:bodyPr/>
        <a:lstStyle/>
        <a:p>
          <a:endParaRPr lang="en-US"/>
        </a:p>
      </dgm:t>
    </dgm:pt>
    <dgm:pt modelId="{5D900D2C-461E-409D-AAC2-658DAEDE5690}" type="sibTrans" cxnId="{2037F525-873E-4F28-839D-267153932D4C}">
      <dgm:prSet/>
      <dgm:spPr/>
      <dgm:t>
        <a:bodyPr/>
        <a:lstStyle/>
        <a:p>
          <a:endParaRPr lang="en-US"/>
        </a:p>
      </dgm:t>
    </dgm:pt>
    <dgm:pt modelId="{0ED6983A-EC6F-493A-A8EF-EFCCFBC901EC}">
      <dgm:prSet phldrT="[Text]"/>
      <dgm:spPr>
        <a:solidFill>
          <a:schemeClr val="accent2"/>
        </a:solidFill>
        <a:ln>
          <a:solidFill>
            <a:schemeClr val="accent2"/>
          </a:solidFill>
        </a:ln>
      </dgm:spPr>
      <dgm:t>
        <a:bodyPr/>
        <a:lstStyle/>
        <a:p>
          <a:r>
            <a:rPr lang="en-US" dirty="0" smtClean="0"/>
            <a:t> </a:t>
          </a:r>
          <a:endParaRPr lang="en-US" dirty="0"/>
        </a:p>
      </dgm:t>
    </dgm:pt>
    <dgm:pt modelId="{30E67F5A-2536-43B9-8E26-0C9BBC1EAF87}" type="parTrans" cxnId="{7F2A010B-6092-4B97-B96F-4E9DE3E28826}">
      <dgm:prSet/>
      <dgm:spPr/>
      <dgm:t>
        <a:bodyPr/>
        <a:lstStyle/>
        <a:p>
          <a:endParaRPr lang="en-US"/>
        </a:p>
      </dgm:t>
    </dgm:pt>
    <dgm:pt modelId="{268E45F4-1DD9-4F9E-9025-FFF2B72B9FCD}" type="sibTrans" cxnId="{7F2A010B-6092-4B97-B96F-4E9DE3E28826}">
      <dgm:prSet/>
      <dgm:spPr/>
      <dgm:t>
        <a:bodyPr/>
        <a:lstStyle/>
        <a:p>
          <a:endParaRPr lang="en-US"/>
        </a:p>
      </dgm:t>
    </dgm:pt>
    <dgm:pt modelId="{D52E2764-5977-4D66-B473-D241CA1E083C}">
      <dgm:prSet phldrT="[Text]"/>
      <dgm:spPr>
        <a:solidFill>
          <a:schemeClr val="accent2"/>
        </a:solidFill>
        <a:ln>
          <a:solidFill>
            <a:schemeClr val="accent2"/>
          </a:solidFill>
        </a:ln>
      </dgm:spPr>
      <dgm:t>
        <a:bodyPr/>
        <a:lstStyle/>
        <a:p>
          <a:r>
            <a:rPr lang="en-US" dirty="0" smtClean="0"/>
            <a:t> </a:t>
          </a:r>
          <a:endParaRPr lang="en-US" dirty="0"/>
        </a:p>
      </dgm:t>
    </dgm:pt>
    <dgm:pt modelId="{A8809211-DED6-4947-8E7B-4E2BB1BD66F4}" type="parTrans" cxnId="{22AD7C67-D44B-4755-B37A-AEFE2CA42D19}">
      <dgm:prSet/>
      <dgm:spPr/>
      <dgm:t>
        <a:bodyPr/>
        <a:lstStyle/>
        <a:p>
          <a:endParaRPr lang="en-US"/>
        </a:p>
      </dgm:t>
    </dgm:pt>
    <dgm:pt modelId="{6C10835A-7FC3-438A-97D2-5DB66A09B633}" type="sibTrans" cxnId="{22AD7C67-D44B-4755-B37A-AEFE2CA42D19}">
      <dgm:prSet/>
      <dgm:spPr/>
      <dgm:t>
        <a:bodyPr/>
        <a:lstStyle/>
        <a:p>
          <a:endParaRPr lang="en-US"/>
        </a:p>
      </dgm:t>
    </dgm:pt>
    <dgm:pt modelId="{8BCDE839-46AB-4417-A167-9E8D0D78E95F}">
      <dgm:prSet phldrT="[Text]"/>
      <dgm:spPr>
        <a:solidFill>
          <a:schemeClr val="accent2"/>
        </a:solidFill>
        <a:ln>
          <a:solidFill>
            <a:schemeClr val="accent2"/>
          </a:solidFill>
        </a:ln>
      </dgm:spPr>
      <dgm:t>
        <a:bodyPr/>
        <a:lstStyle/>
        <a:p>
          <a:r>
            <a:rPr lang="en-US" dirty="0" smtClean="0"/>
            <a:t> </a:t>
          </a:r>
          <a:endParaRPr lang="en-US" dirty="0"/>
        </a:p>
      </dgm:t>
    </dgm:pt>
    <dgm:pt modelId="{2CE458B7-0828-44F9-9017-D1E56359C9D1}" type="parTrans" cxnId="{21234A6B-9A1C-46A8-9D4D-EBC140D5C499}">
      <dgm:prSet/>
      <dgm:spPr/>
      <dgm:t>
        <a:bodyPr/>
        <a:lstStyle/>
        <a:p>
          <a:endParaRPr lang="en-US"/>
        </a:p>
      </dgm:t>
    </dgm:pt>
    <dgm:pt modelId="{110B91BB-F8E9-40BE-B294-CC777A828C71}" type="sibTrans" cxnId="{21234A6B-9A1C-46A8-9D4D-EBC140D5C499}">
      <dgm:prSet/>
      <dgm:spPr/>
      <dgm:t>
        <a:bodyPr/>
        <a:lstStyle/>
        <a:p>
          <a:endParaRPr lang="en-US"/>
        </a:p>
      </dgm:t>
    </dgm:pt>
    <dgm:pt modelId="{F8444779-65AD-427B-9B01-39508C4CC3FD}">
      <dgm:prSet phldrT="[Text]"/>
      <dgm:spPr>
        <a:solidFill>
          <a:schemeClr val="accent2"/>
        </a:solidFill>
        <a:ln>
          <a:solidFill>
            <a:schemeClr val="accent2"/>
          </a:solidFill>
        </a:ln>
      </dgm:spPr>
      <dgm:t>
        <a:bodyPr/>
        <a:lstStyle/>
        <a:p>
          <a:r>
            <a:rPr lang="en-US" dirty="0" smtClean="0"/>
            <a:t> </a:t>
          </a:r>
          <a:endParaRPr lang="en-US" dirty="0"/>
        </a:p>
      </dgm:t>
    </dgm:pt>
    <dgm:pt modelId="{6CBBD471-AB14-49CB-8129-C2CA5F91581C}" type="parTrans" cxnId="{5BA760FF-54C7-4B02-928D-37218F9A7893}">
      <dgm:prSet/>
      <dgm:spPr/>
      <dgm:t>
        <a:bodyPr/>
        <a:lstStyle/>
        <a:p>
          <a:endParaRPr lang="en-US"/>
        </a:p>
      </dgm:t>
    </dgm:pt>
    <dgm:pt modelId="{03B68EF6-ACA2-4A5B-A960-27811DE045D5}" type="sibTrans" cxnId="{5BA760FF-54C7-4B02-928D-37218F9A7893}">
      <dgm:prSet/>
      <dgm:spPr/>
      <dgm:t>
        <a:bodyPr/>
        <a:lstStyle/>
        <a:p>
          <a:endParaRPr lang="en-US"/>
        </a:p>
      </dgm:t>
    </dgm:pt>
    <dgm:pt modelId="{010B7C63-6B62-4166-9079-E8FEFAEE506B}">
      <dgm:prSet phldrT="[Text]"/>
      <dgm:spPr>
        <a:solidFill>
          <a:schemeClr val="accent2"/>
        </a:solidFill>
        <a:ln>
          <a:solidFill>
            <a:schemeClr val="accent2"/>
          </a:solidFill>
        </a:ln>
      </dgm:spPr>
      <dgm:t>
        <a:bodyPr/>
        <a:lstStyle/>
        <a:p>
          <a:r>
            <a:rPr lang="en-US" dirty="0" smtClean="0"/>
            <a:t> </a:t>
          </a:r>
          <a:endParaRPr lang="en-US" dirty="0"/>
        </a:p>
      </dgm:t>
    </dgm:pt>
    <dgm:pt modelId="{A8042F50-4B01-41D5-8AA5-2896C02836B9}" type="parTrans" cxnId="{21DE7526-4E53-44BB-BEAC-61D768AF88E8}">
      <dgm:prSet/>
      <dgm:spPr/>
      <dgm:t>
        <a:bodyPr/>
        <a:lstStyle/>
        <a:p>
          <a:endParaRPr lang="en-US"/>
        </a:p>
      </dgm:t>
    </dgm:pt>
    <dgm:pt modelId="{34313F4A-30D3-4556-BF4E-550D45D1B63C}" type="sibTrans" cxnId="{21DE7526-4E53-44BB-BEAC-61D768AF88E8}">
      <dgm:prSet/>
      <dgm:spPr/>
      <dgm:t>
        <a:bodyPr/>
        <a:lstStyle/>
        <a:p>
          <a:endParaRPr lang="en-US"/>
        </a:p>
      </dgm:t>
    </dgm:pt>
    <dgm:pt modelId="{2CC43ED8-FD6F-46FE-B10E-6B922540D5B5}">
      <dgm:prSet phldrT="[Text]"/>
      <dgm:spPr>
        <a:solidFill>
          <a:schemeClr val="accent2"/>
        </a:solidFill>
        <a:ln>
          <a:solidFill>
            <a:schemeClr val="accent2"/>
          </a:solidFill>
        </a:ln>
      </dgm:spPr>
      <dgm:t>
        <a:bodyPr/>
        <a:lstStyle/>
        <a:p>
          <a:r>
            <a:rPr lang="en-US" dirty="0" smtClean="0"/>
            <a:t> </a:t>
          </a:r>
          <a:endParaRPr lang="en-US" dirty="0"/>
        </a:p>
      </dgm:t>
    </dgm:pt>
    <dgm:pt modelId="{FE2DDDF0-19BE-480C-8EFD-855B310EC773}" type="parTrans" cxnId="{55805789-F92B-46B6-9F25-F558FAF0219D}">
      <dgm:prSet/>
      <dgm:spPr/>
      <dgm:t>
        <a:bodyPr/>
        <a:lstStyle/>
        <a:p>
          <a:endParaRPr lang="en-US"/>
        </a:p>
      </dgm:t>
    </dgm:pt>
    <dgm:pt modelId="{EB27CA00-B0D1-427E-B603-8F3512344A6A}" type="sibTrans" cxnId="{55805789-F92B-46B6-9F25-F558FAF0219D}">
      <dgm:prSet/>
      <dgm:spPr/>
      <dgm:t>
        <a:bodyPr/>
        <a:lstStyle/>
        <a:p>
          <a:endParaRPr lang="en-US"/>
        </a:p>
      </dgm:t>
    </dgm:pt>
    <dgm:pt modelId="{830CB5DD-2689-4815-9C4B-DB14F889EB95}">
      <dgm:prSet phldrT="[Text]"/>
      <dgm:spPr>
        <a:solidFill>
          <a:schemeClr val="accent2"/>
        </a:solidFill>
        <a:ln>
          <a:solidFill>
            <a:schemeClr val="accent2"/>
          </a:solidFill>
        </a:ln>
      </dgm:spPr>
      <dgm:t>
        <a:bodyPr/>
        <a:lstStyle/>
        <a:p>
          <a:r>
            <a:rPr lang="en-US" dirty="0" smtClean="0"/>
            <a:t> </a:t>
          </a:r>
          <a:endParaRPr lang="en-US" dirty="0"/>
        </a:p>
      </dgm:t>
    </dgm:pt>
    <dgm:pt modelId="{67245D1D-3143-4B5B-83A8-08E854EAF3D5}" type="parTrans" cxnId="{B57C2133-539E-471E-B127-2D6862EB916E}">
      <dgm:prSet/>
      <dgm:spPr/>
      <dgm:t>
        <a:bodyPr/>
        <a:lstStyle/>
        <a:p>
          <a:endParaRPr lang="en-US"/>
        </a:p>
      </dgm:t>
    </dgm:pt>
    <dgm:pt modelId="{C36978A1-8006-47F4-B6F9-B904F9B6FDD5}" type="sibTrans" cxnId="{B57C2133-539E-471E-B127-2D6862EB916E}">
      <dgm:prSet/>
      <dgm:spPr/>
      <dgm:t>
        <a:bodyPr/>
        <a:lstStyle/>
        <a:p>
          <a:endParaRPr lang="en-US"/>
        </a:p>
      </dgm:t>
    </dgm:pt>
    <dgm:pt modelId="{D4218644-900E-472E-B0B7-B17861950A4F}" type="pres">
      <dgm:prSet presAssocID="{DE35F9E8-29FA-4453-BA08-882CB9BF7551}" presName="Name0" presStyleCnt="0">
        <dgm:presLayoutVars>
          <dgm:dir/>
          <dgm:animLvl val="lvl"/>
          <dgm:resizeHandles val="exact"/>
        </dgm:presLayoutVars>
      </dgm:prSet>
      <dgm:spPr/>
    </dgm:pt>
    <dgm:pt modelId="{8E624E8E-CA26-4E3C-9C75-C6F727EBE38D}" type="pres">
      <dgm:prSet presAssocID="{890ECE64-21C9-44D4-BA16-6407EA483484}" presName="Name8" presStyleCnt="0"/>
      <dgm:spPr/>
    </dgm:pt>
    <dgm:pt modelId="{AF2976C3-BE8D-40C6-BCAA-F5A2E02F6003}" type="pres">
      <dgm:prSet presAssocID="{890ECE64-21C9-44D4-BA16-6407EA483484}" presName="level" presStyleLbl="node1" presStyleIdx="0" presStyleCnt="14">
        <dgm:presLayoutVars>
          <dgm:chMax val="1"/>
          <dgm:bulletEnabled val="1"/>
        </dgm:presLayoutVars>
      </dgm:prSet>
      <dgm:spPr/>
      <dgm:t>
        <a:bodyPr/>
        <a:lstStyle/>
        <a:p>
          <a:endParaRPr lang="en-US"/>
        </a:p>
      </dgm:t>
    </dgm:pt>
    <dgm:pt modelId="{0B1F1158-4FA6-40E9-8180-EBC4537837C7}" type="pres">
      <dgm:prSet presAssocID="{890ECE64-21C9-44D4-BA16-6407EA483484}" presName="levelTx" presStyleLbl="revTx" presStyleIdx="0" presStyleCnt="0">
        <dgm:presLayoutVars>
          <dgm:chMax val="1"/>
          <dgm:bulletEnabled val="1"/>
        </dgm:presLayoutVars>
      </dgm:prSet>
      <dgm:spPr/>
      <dgm:t>
        <a:bodyPr/>
        <a:lstStyle/>
        <a:p>
          <a:endParaRPr lang="en-US"/>
        </a:p>
      </dgm:t>
    </dgm:pt>
    <dgm:pt modelId="{22C33B6C-9775-49F3-A0A0-62F642A01882}" type="pres">
      <dgm:prSet presAssocID="{FA75FF34-BEA8-4ECB-B65E-1FBCB0E1F399}" presName="Name8" presStyleCnt="0"/>
      <dgm:spPr/>
    </dgm:pt>
    <dgm:pt modelId="{5CDF4067-86C2-4CAA-BEC5-83B04D2FEBD1}" type="pres">
      <dgm:prSet presAssocID="{FA75FF34-BEA8-4ECB-B65E-1FBCB0E1F399}" presName="level" presStyleLbl="node1" presStyleIdx="1" presStyleCnt="14">
        <dgm:presLayoutVars>
          <dgm:chMax val="1"/>
          <dgm:bulletEnabled val="1"/>
        </dgm:presLayoutVars>
      </dgm:prSet>
      <dgm:spPr/>
      <dgm:t>
        <a:bodyPr/>
        <a:lstStyle/>
        <a:p>
          <a:endParaRPr lang="en-US"/>
        </a:p>
      </dgm:t>
    </dgm:pt>
    <dgm:pt modelId="{58339739-9B93-4F26-94D3-5153D011CA07}" type="pres">
      <dgm:prSet presAssocID="{FA75FF34-BEA8-4ECB-B65E-1FBCB0E1F399}" presName="levelTx" presStyleLbl="revTx" presStyleIdx="0" presStyleCnt="0">
        <dgm:presLayoutVars>
          <dgm:chMax val="1"/>
          <dgm:bulletEnabled val="1"/>
        </dgm:presLayoutVars>
      </dgm:prSet>
      <dgm:spPr/>
      <dgm:t>
        <a:bodyPr/>
        <a:lstStyle/>
        <a:p>
          <a:endParaRPr lang="en-US"/>
        </a:p>
      </dgm:t>
    </dgm:pt>
    <dgm:pt modelId="{E44DF579-F249-4CA7-B614-EE8E1874BDB9}" type="pres">
      <dgm:prSet presAssocID="{08119A2B-2954-4CE0-9AA5-83768A249A92}" presName="Name8" presStyleCnt="0"/>
      <dgm:spPr/>
    </dgm:pt>
    <dgm:pt modelId="{F6349D55-3083-4799-9558-10ABE11B9001}" type="pres">
      <dgm:prSet presAssocID="{08119A2B-2954-4CE0-9AA5-83768A249A92}" presName="level" presStyleLbl="node1" presStyleIdx="2" presStyleCnt="14">
        <dgm:presLayoutVars>
          <dgm:chMax val="1"/>
          <dgm:bulletEnabled val="1"/>
        </dgm:presLayoutVars>
      </dgm:prSet>
      <dgm:spPr/>
      <dgm:t>
        <a:bodyPr/>
        <a:lstStyle/>
        <a:p>
          <a:endParaRPr lang="en-US"/>
        </a:p>
      </dgm:t>
    </dgm:pt>
    <dgm:pt modelId="{AD92817F-2B24-4DDA-A4CF-1ED3B38E1DA1}" type="pres">
      <dgm:prSet presAssocID="{08119A2B-2954-4CE0-9AA5-83768A249A92}" presName="levelTx" presStyleLbl="revTx" presStyleIdx="0" presStyleCnt="0">
        <dgm:presLayoutVars>
          <dgm:chMax val="1"/>
          <dgm:bulletEnabled val="1"/>
        </dgm:presLayoutVars>
      </dgm:prSet>
      <dgm:spPr/>
      <dgm:t>
        <a:bodyPr/>
        <a:lstStyle/>
        <a:p>
          <a:endParaRPr lang="en-US"/>
        </a:p>
      </dgm:t>
    </dgm:pt>
    <dgm:pt modelId="{A61F7E92-513E-4453-AE75-0FC9CB5BF375}" type="pres">
      <dgm:prSet presAssocID="{B35DF87A-AC0B-40B8-8247-589079EE43C4}" presName="Name8" presStyleCnt="0"/>
      <dgm:spPr/>
    </dgm:pt>
    <dgm:pt modelId="{06A9B280-77E6-4203-8243-0C3385D47403}" type="pres">
      <dgm:prSet presAssocID="{B35DF87A-AC0B-40B8-8247-589079EE43C4}" presName="level" presStyleLbl="node1" presStyleIdx="3" presStyleCnt="14">
        <dgm:presLayoutVars>
          <dgm:chMax val="1"/>
          <dgm:bulletEnabled val="1"/>
        </dgm:presLayoutVars>
      </dgm:prSet>
      <dgm:spPr/>
      <dgm:t>
        <a:bodyPr/>
        <a:lstStyle/>
        <a:p>
          <a:endParaRPr lang="en-US"/>
        </a:p>
      </dgm:t>
    </dgm:pt>
    <dgm:pt modelId="{1FD00892-0D5D-4EF4-ABC1-82D671E92775}" type="pres">
      <dgm:prSet presAssocID="{B35DF87A-AC0B-40B8-8247-589079EE43C4}" presName="levelTx" presStyleLbl="revTx" presStyleIdx="0" presStyleCnt="0">
        <dgm:presLayoutVars>
          <dgm:chMax val="1"/>
          <dgm:bulletEnabled val="1"/>
        </dgm:presLayoutVars>
      </dgm:prSet>
      <dgm:spPr/>
      <dgm:t>
        <a:bodyPr/>
        <a:lstStyle/>
        <a:p>
          <a:endParaRPr lang="en-US"/>
        </a:p>
      </dgm:t>
    </dgm:pt>
    <dgm:pt modelId="{CDC6F65E-9158-49B2-85BF-6BCBA07FC195}" type="pres">
      <dgm:prSet presAssocID="{9FB81410-F096-4914-9BB6-F5249FC58546}" presName="Name8" presStyleCnt="0"/>
      <dgm:spPr/>
    </dgm:pt>
    <dgm:pt modelId="{E60DFED2-03D0-4164-BCCD-BB329DFE67FC}" type="pres">
      <dgm:prSet presAssocID="{9FB81410-F096-4914-9BB6-F5249FC58546}" presName="level" presStyleLbl="node1" presStyleIdx="4" presStyleCnt="14">
        <dgm:presLayoutVars>
          <dgm:chMax val="1"/>
          <dgm:bulletEnabled val="1"/>
        </dgm:presLayoutVars>
      </dgm:prSet>
      <dgm:spPr/>
      <dgm:t>
        <a:bodyPr/>
        <a:lstStyle/>
        <a:p>
          <a:endParaRPr lang="en-US"/>
        </a:p>
      </dgm:t>
    </dgm:pt>
    <dgm:pt modelId="{9D89A1A6-DDD9-42C5-8312-84DAA1DDFF13}" type="pres">
      <dgm:prSet presAssocID="{9FB81410-F096-4914-9BB6-F5249FC58546}" presName="levelTx" presStyleLbl="revTx" presStyleIdx="0" presStyleCnt="0">
        <dgm:presLayoutVars>
          <dgm:chMax val="1"/>
          <dgm:bulletEnabled val="1"/>
        </dgm:presLayoutVars>
      </dgm:prSet>
      <dgm:spPr/>
      <dgm:t>
        <a:bodyPr/>
        <a:lstStyle/>
        <a:p>
          <a:endParaRPr lang="en-US"/>
        </a:p>
      </dgm:t>
    </dgm:pt>
    <dgm:pt modelId="{0F9078A5-258D-44B2-B1F3-8D3FB49D47AB}" type="pres">
      <dgm:prSet presAssocID="{38F90E09-425A-4C21-B26B-B33C6D6FD759}" presName="Name8" presStyleCnt="0"/>
      <dgm:spPr/>
    </dgm:pt>
    <dgm:pt modelId="{D8AB198F-1417-4D3F-915F-AAECBA5D5AB4}" type="pres">
      <dgm:prSet presAssocID="{38F90E09-425A-4C21-B26B-B33C6D6FD759}" presName="level" presStyleLbl="node1" presStyleIdx="5" presStyleCnt="14">
        <dgm:presLayoutVars>
          <dgm:chMax val="1"/>
          <dgm:bulletEnabled val="1"/>
        </dgm:presLayoutVars>
      </dgm:prSet>
      <dgm:spPr/>
      <dgm:t>
        <a:bodyPr/>
        <a:lstStyle/>
        <a:p>
          <a:endParaRPr lang="en-US"/>
        </a:p>
      </dgm:t>
    </dgm:pt>
    <dgm:pt modelId="{C8A58D79-44DA-40D0-B081-2E755E693292}" type="pres">
      <dgm:prSet presAssocID="{38F90E09-425A-4C21-B26B-B33C6D6FD759}" presName="levelTx" presStyleLbl="revTx" presStyleIdx="0" presStyleCnt="0">
        <dgm:presLayoutVars>
          <dgm:chMax val="1"/>
          <dgm:bulletEnabled val="1"/>
        </dgm:presLayoutVars>
      </dgm:prSet>
      <dgm:spPr/>
      <dgm:t>
        <a:bodyPr/>
        <a:lstStyle/>
        <a:p>
          <a:endParaRPr lang="en-US"/>
        </a:p>
      </dgm:t>
    </dgm:pt>
    <dgm:pt modelId="{9B5E069A-5DA8-46F0-BBCC-509EC8275155}" type="pres">
      <dgm:prSet presAssocID="{48282E4C-81BD-41C2-BA39-88AF75BEE6F4}" presName="Name8" presStyleCnt="0"/>
      <dgm:spPr/>
    </dgm:pt>
    <dgm:pt modelId="{BBB3CBDB-BD6C-40AC-9DC4-755CA8165318}" type="pres">
      <dgm:prSet presAssocID="{48282E4C-81BD-41C2-BA39-88AF75BEE6F4}" presName="level" presStyleLbl="node1" presStyleIdx="6" presStyleCnt="14">
        <dgm:presLayoutVars>
          <dgm:chMax val="1"/>
          <dgm:bulletEnabled val="1"/>
        </dgm:presLayoutVars>
      </dgm:prSet>
      <dgm:spPr/>
      <dgm:t>
        <a:bodyPr/>
        <a:lstStyle/>
        <a:p>
          <a:endParaRPr lang="en-US"/>
        </a:p>
      </dgm:t>
    </dgm:pt>
    <dgm:pt modelId="{379F83D1-4FEC-4DA3-9439-E89D64AD21A0}" type="pres">
      <dgm:prSet presAssocID="{48282E4C-81BD-41C2-BA39-88AF75BEE6F4}" presName="levelTx" presStyleLbl="revTx" presStyleIdx="0" presStyleCnt="0">
        <dgm:presLayoutVars>
          <dgm:chMax val="1"/>
          <dgm:bulletEnabled val="1"/>
        </dgm:presLayoutVars>
      </dgm:prSet>
      <dgm:spPr/>
      <dgm:t>
        <a:bodyPr/>
        <a:lstStyle/>
        <a:p>
          <a:endParaRPr lang="en-US"/>
        </a:p>
      </dgm:t>
    </dgm:pt>
    <dgm:pt modelId="{3B6030F6-437E-4A1B-BC58-98A72E0AB83D}" type="pres">
      <dgm:prSet presAssocID="{0ED6983A-EC6F-493A-A8EF-EFCCFBC901EC}" presName="Name8" presStyleCnt="0"/>
      <dgm:spPr/>
    </dgm:pt>
    <dgm:pt modelId="{7FFEFBB4-1CEA-4E6D-A6C2-E4C1A35C3AAB}" type="pres">
      <dgm:prSet presAssocID="{0ED6983A-EC6F-493A-A8EF-EFCCFBC901EC}" presName="level" presStyleLbl="node1" presStyleIdx="7" presStyleCnt="14">
        <dgm:presLayoutVars>
          <dgm:chMax val="1"/>
          <dgm:bulletEnabled val="1"/>
        </dgm:presLayoutVars>
      </dgm:prSet>
      <dgm:spPr/>
      <dgm:t>
        <a:bodyPr/>
        <a:lstStyle/>
        <a:p>
          <a:endParaRPr lang="en-US"/>
        </a:p>
      </dgm:t>
    </dgm:pt>
    <dgm:pt modelId="{C1A2C9DE-E6A7-45D5-9D35-1E726E07A227}" type="pres">
      <dgm:prSet presAssocID="{0ED6983A-EC6F-493A-A8EF-EFCCFBC901EC}" presName="levelTx" presStyleLbl="revTx" presStyleIdx="0" presStyleCnt="0">
        <dgm:presLayoutVars>
          <dgm:chMax val="1"/>
          <dgm:bulletEnabled val="1"/>
        </dgm:presLayoutVars>
      </dgm:prSet>
      <dgm:spPr/>
      <dgm:t>
        <a:bodyPr/>
        <a:lstStyle/>
        <a:p>
          <a:endParaRPr lang="en-US"/>
        </a:p>
      </dgm:t>
    </dgm:pt>
    <dgm:pt modelId="{9EB703C9-9DA3-4BCB-A5FC-71D7E3898AC8}" type="pres">
      <dgm:prSet presAssocID="{D52E2764-5977-4D66-B473-D241CA1E083C}" presName="Name8" presStyleCnt="0"/>
      <dgm:spPr/>
    </dgm:pt>
    <dgm:pt modelId="{49D559AC-4EE8-40D7-861F-E2B0EAAB514E}" type="pres">
      <dgm:prSet presAssocID="{D52E2764-5977-4D66-B473-D241CA1E083C}" presName="level" presStyleLbl="node1" presStyleIdx="8" presStyleCnt="14">
        <dgm:presLayoutVars>
          <dgm:chMax val="1"/>
          <dgm:bulletEnabled val="1"/>
        </dgm:presLayoutVars>
      </dgm:prSet>
      <dgm:spPr/>
      <dgm:t>
        <a:bodyPr/>
        <a:lstStyle/>
        <a:p>
          <a:endParaRPr lang="en-US"/>
        </a:p>
      </dgm:t>
    </dgm:pt>
    <dgm:pt modelId="{2920B538-499C-4F8D-9959-F3BBD0DBD717}" type="pres">
      <dgm:prSet presAssocID="{D52E2764-5977-4D66-B473-D241CA1E083C}" presName="levelTx" presStyleLbl="revTx" presStyleIdx="0" presStyleCnt="0">
        <dgm:presLayoutVars>
          <dgm:chMax val="1"/>
          <dgm:bulletEnabled val="1"/>
        </dgm:presLayoutVars>
      </dgm:prSet>
      <dgm:spPr/>
      <dgm:t>
        <a:bodyPr/>
        <a:lstStyle/>
        <a:p>
          <a:endParaRPr lang="en-US"/>
        </a:p>
      </dgm:t>
    </dgm:pt>
    <dgm:pt modelId="{C96D8584-4082-44F6-8155-7FC05D8F8783}" type="pres">
      <dgm:prSet presAssocID="{8BCDE839-46AB-4417-A167-9E8D0D78E95F}" presName="Name8" presStyleCnt="0"/>
      <dgm:spPr/>
    </dgm:pt>
    <dgm:pt modelId="{87F793E6-D6D4-456C-8E62-6DFCA38DBA66}" type="pres">
      <dgm:prSet presAssocID="{8BCDE839-46AB-4417-A167-9E8D0D78E95F}" presName="level" presStyleLbl="node1" presStyleIdx="9" presStyleCnt="14">
        <dgm:presLayoutVars>
          <dgm:chMax val="1"/>
          <dgm:bulletEnabled val="1"/>
        </dgm:presLayoutVars>
      </dgm:prSet>
      <dgm:spPr/>
      <dgm:t>
        <a:bodyPr/>
        <a:lstStyle/>
        <a:p>
          <a:endParaRPr lang="en-US"/>
        </a:p>
      </dgm:t>
    </dgm:pt>
    <dgm:pt modelId="{53D5ABFB-B98F-4D97-8817-D45F7F244828}" type="pres">
      <dgm:prSet presAssocID="{8BCDE839-46AB-4417-A167-9E8D0D78E95F}" presName="levelTx" presStyleLbl="revTx" presStyleIdx="0" presStyleCnt="0">
        <dgm:presLayoutVars>
          <dgm:chMax val="1"/>
          <dgm:bulletEnabled val="1"/>
        </dgm:presLayoutVars>
      </dgm:prSet>
      <dgm:spPr/>
      <dgm:t>
        <a:bodyPr/>
        <a:lstStyle/>
        <a:p>
          <a:endParaRPr lang="en-US"/>
        </a:p>
      </dgm:t>
    </dgm:pt>
    <dgm:pt modelId="{7654A0CC-7A84-4500-AD39-E0981A8D8BC8}" type="pres">
      <dgm:prSet presAssocID="{F8444779-65AD-427B-9B01-39508C4CC3FD}" presName="Name8" presStyleCnt="0"/>
      <dgm:spPr/>
    </dgm:pt>
    <dgm:pt modelId="{F40BE238-26C9-47FE-B9C1-EFFC5A26A40F}" type="pres">
      <dgm:prSet presAssocID="{F8444779-65AD-427B-9B01-39508C4CC3FD}" presName="level" presStyleLbl="node1" presStyleIdx="10" presStyleCnt="14">
        <dgm:presLayoutVars>
          <dgm:chMax val="1"/>
          <dgm:bulletEnabled val="1"/>
        </dgm:presLayoutVars>
      </dgm:prSet>
      <dgm:spPr/>
      <dgm:t>
        <a:bodyPr/>
        <a:lstStyle/>
        <a:p>
          <a:endParaRPr lang="en-US"/>
        </a:p>
      </dgm:t>
    </dgm:pt>
    <dgm:pt modelId="{C82783E6-31CD-4466-908F-B9CC60F9E1D1}" type="pres">
      <dgm:prSet presAssocID="{F8444779-65AD-427B-9B01-39508C4CC3FD}" presName="levelTx" presStyleLbl="revTx" presStyleIdx="0" presStyleCnt="0">
        <dgm:presLayoutVars>
          <dgm:chMax val="1"/>
          <dgm:bulletEnabled val="1"/>
        </dgm:presLayoutVars>
      </dgm:prSet>
      <dgm:spPr/>
      <dgm:t>
        <a:bodyPr/>
        <a:lstStyle/>
        <a:p>
          <a:endParaRPr lang="en-US"/>
        </a:p>
      </dgm:t>
    </dgm:pt>
    <dgm:pt modelId="{C711F1E8-67D8-4A9C-B427-00B22DF10C4C}" type="pres">
      <dgm:prSet presAssocID="{010B7C63-6B62-4166-9079-E8FEFAEE506B}" presName="Name8" presStyleCnt="0"/>
      <dgm:spPr/>
    </dgm:pt>
    <dgm:pt modelId="{2820EFE2-866C-4E7C-8E83-A4521845F677}" type="pres">
      <dgm:prSet presAssocID="{010B7C63-6B62-4166-9079-E8FEFAEE506B}" presName="level" presStyleLbl="node1" presStyleIdx="11" presStyleCnt="14">
        <dgm:presLayoutVars>
          <dgm:chMax val="1"/>
          <dgm:bulletEnabled val="1"/>
        </dgm:presLayoutVars>
      </dgm:prSet>
      <dgm:spPr/>
      <dgm:t>
        <a:bodyPr/>
        <a:lstStyle/>
        <a:p>
          <a:endParaRPr lang="en-US"/>
        </a:p>
      </dgm:t>
    </dgm:pt>
    <dgm:pt modelId="{3ECE51A0-53D4-4B75-8B5C-01004293C1FE}" type="pres">
      <dgm:prSet presAssocID="{010B7C63-6B62-4166-9079-E8FEFAEE506B}" presName="levelTx" presStyleLbl="revTx" presStyleIdx="0" presStyleCnt="0">
        <dgm:presLayoutVars>
          <dgm:chMax val="1"/>
          <dgm:bulletEnabled val="1"/>
        </dgm:presLayoutVars>
      </dgm:prSet>
      <dgm:spPr/>
      <dgm:t>
        <a:bodyPr/>
        <a:lstStyle/>
        <a:p>
          <a:endParaRPr lang="en-US"/>
        </a:p>
      </dgm:t>
    </dgm:pt>
    <dgm:pt modelId="{1C1F90EA-D2D0-451A-8F78-3B3F2FF60967}" type="pres">
      <dgm:prSet presAssocID="{2CC43ED8-FD6F-46FE-B10E-6B922540D5B5}" presName="Name8" presStyleCnt="0"/>
      <dgm:spPr/>
    </dgm:pt>
    <dgm:pt modelId="{25FC6E10-E370-4AFC-9833-4F3DB7401E2A}" type="pres">
      <dgm:prSet presAssocID="{2CC43ED8-FD6F-46FE-B10E-6B922540D5B5}" presName="level" presStyleLbl="node1" presStyleIdx="12" presStyleCnt="14">
        <dgm:presLayoutVars>
          <dgm:chMax val="1"/>
          <dgm:bulletEnabled val="1"/>
        </dgm:presLayoutVars>
      </dgm:prSet>
      <dgm:spPr/>
      <dgm:t>
        <a:bodyPr/>
        <a:lstStyle/>
        <a:p>
          <a:endParaRPr lang="en-US"/>
        </a:p>
      </dgm:t>
    </dgm:pt>
    <dgm:pt modelId="{A7F50A93-399B-410F-A8C9-338FAD273FE1}" type="pres">
      <dgm:prSet presAssocID="{2CC43ED8-FD6F-46FE-B10E-6B922540D5B5}" presName="levelTx" presStyleLbl="revTx" presStyleIdx="0" presStyleCnt="0">
        <dgm:presLayoutVars>
          <dgm:chMax val="1"/>
          <dgm:bulletEnabled val="1"/>
        </dgm:presLayoutVars>
      </dgm:prSet>
      <dgm:spPr/>
      <dgm:t>
        <a:bodyPr/>
        <a:lstStyle/>
        <a:p>
          <a:endParaRPr lang="en-US"/>
        </a:p>
      </dgm:t>
    </dgm:pt>
    <dgm:pt modelId="{16CED475-49D4-45A4-BFB5-3E9221AD568C}" type="pres">
      <dgm:prSet presAssocID="{830CB5DD-2689-4815-9C4B-DB14F889EB95}" presName="Name8" presStyleCnt="0"/>
      <dgm:spPr/>
    </dgm:pt>
    <dgm:pt modelId="{CBC66E09-85AC-4C9A-98E0-DA6BE617B411}" type="pres">
      <dgm:prSet presAssocID="{830CB5DD-2689-4815-9C4B-DB14F889EB95}" presName="level" presStyleLbl="node1" presStyleIdx="13" presStyleCnt="14">
        <dgm:presLayoutVars>
          <dgm:chMax val="1"/>
          <dgm:bulletEnabled val="1"/>
        </dgm:presLayoutVars>
      </dgm:prSet>
      <dgm:spPr/>
      <dgm:t>
        <a:bodyPr/>
        <a:lstStyle/>
        <a:p>
          <a:endParaRPr lang="en-US"/>
        </a:p>
      </dgm:t>
    </dgm:pt>
    <dgm:pt modelId="{084DD564-8E87-41D9-9646-967D013FB9A7}" type="pres">
      <dgm:prSet presAssocID="{830CB5DD-2689-4815-9C4B-DB14F889EB95}" presName="levelTx" presStyleLbl="revTx" presStyleIdx="0" presStyleCnt="0">
        <dgm:presLayoutVars>
          <dgm:chMax val="1"/>
          <dgm:bulletEnabled val="1"/>
        </dgm:presLayoutVars>
      </dgm:prSet>
      <dgm:spPr/>
      <dgm:t>
        <a:bodyPr/>
        <a:lstStyle/>
        <a:p>
          <a:endParaRPr lang="en-US"/>
        </a:p>
      </dgm:t>
    </dgm:pt>
  </dgm:ptLst>
  <dgm:cxnLst>
    <dgm:cxn modelId="{27E4F5F8-567B-413E-AF49-B65E2D60F111}" type="presOf" srcId="{010B7C63-6B62-4166-9079-E8FEFAEE506B}" destId="{3ECE51A0-53D4-4B75-8B5C-01004293C1FE}" srcOrd="1" destOrd="0" presId="urn:microsoft.com/office/officeart/2005/8/layout/pyramid1"/>
    <dgm:cxn modelId="{2037F525-873E-4F28-839D-267153932D4C}" srcId="{DE35F9E8-29FA-4453-BA08-882CB9BF7551}" destId="{48282E4C-81BD-41C2-BA39-88AF75BEE6F4}" srcOrd="6" destOrd="0" parTransId="{49B31D8F-8E66-4F86-8A16-794103A5DFC0}" sibTransId="{5D900D2C-461E-409D-AAC2-658DAEDE5690}"/>
    <dgm:cxn modelId="{D2242BC0-5EDF-45AA-A866-CC15B641DDBA}" type="presOf" srcId="{38F90E09-425A-4C21-B26B-B33C6D6FD759}" destId="{C8A58D79-44DA-40D0-B081-2E755E693292}" srcOrd="1" destOrd="0" presId="urn:microsoft.com/office/officeart/2005/8/layout/pyramid1"/>
    <dgm:cxn modelId="{702E24F2-7F4F-4385-B77D-E09F2A7FFA8D}" srcId="{DE35F9E8-29FA-4453-BA08-882CB9BF7551}" destId="{FA75FF34-BEA8-4ECB-B65E-1FBCB0E1F399}" srcOrd="1" destOrd="0" parTransId="{F7C7EF8D-D1F8-4DBB-875F-EED0A9C83DB8}" sibTransId="{D7D626A3-7AC4-41CB-8989-793B1A382B5E}"/>
    <dgm:cxn modelId="{94CBBE4E-87E4-4D16-A1B2-A6970FF65B99}" type="presOf" srcId="{8BCDE839-46AB-4417-A167-9E8D0D78E95F}" destId="{53D5ABFB-B98F-4D97-8817-D45F7F244828}" srcOrd="1" destOrd="0" presId="urn:microsoft.com/office/officeart/2005/8/layout/pyramid1"/>
    <dgm:cxn modelId="{B57C2133-539E-471E-B127-2D6862EB916E}" srcId="{DE35F9E8-29FA-4453-BA08-882CB9BF7551}" destId="{830CB5DD-2689-4815-9C4B-DB14F889EB95}" srcOrd="13" destOrd="0" parTransId="{67245D1D-3143-4B5B-83A8-08E854EAF3D5}" sibTransId="{C36978A1-8006-47F4-B6F9-B904F9B6FDD5}"/>
    <dgm:cxn modelId="{7BF5CD06-DFEF-41EE-95FC-5F428F8DA2C7}" type="presOf" srcId="{890ECE64-21C9-44D4-BA16-6407EA483484}" destId="{AF2976C3-BE8D-40C6-BCAA-F5A2E02F6003}" srcOrd="0" destOrd="0" presId="urn:microsoft.com/office/officeart/2005/8/layout/pyramid1"/>
    <dgm:cxn modelId="{9C3EAC0A-5CE1-4BB3-854D-EB89E81FC3FD}" type="presOf" srcId="{9FB81410-F096-4914-9BB6-F5249FC58546}" destId="{E60DFED2-03D0-4164-BCCD-BB329DFE67FC}" srcOrd="0" destOrd="0" presId="urn:microsoft.com/office/officeart/2005/8/layout/pyramid1"/>
    <dgm:cxn modelId="{F9197FC9-C162-49FE-A03E-496FA70B20F3}" type="presOf" srcId="{2CC43ED8-FD6F-46FE-B10E-6B922540D5B5}" destId="{A7F50A93-399B-410F-A8C9-338FAD273FE1}" srcOrd="1" destOrd="0" presId="urn:microsoft.com/office/officeart/2005/8/layout/pyramid1"/>
    <dgm:cxn modelId="{2B30984A-99A9-4382-9D68-AFE24A46D484}" type="presOf" srcId="{FA75FF34-BEA8-4ECB-B65E-1FBCB0E1F399}" destId="{5CDF4067-86C2-4CAA-BEC5-83B04D2FEBD1}" srcOrd="0" destOrd="0" presId="urn:microsoft.com/office/officeart/2005/8/layout/pyramid1"/>
    <dgm:cxn modelId="{21DE7526-4E53-44BB-BEAC-61D768AF88E8}" srcId="{DE35F9E8-29FA-4453-BA08-882CB9BF7551}" destId="{010B7C63-6B62-4166-9079-E8FEFAEE506B}" srcOrd="11" destOrd="0" parTransId="{A8042F50-4B01-41D5-8AA5-2896C02836B9}" sibTransId="{34313F4A-30D3-4556-BF4E-550D45D1B63C}"/>
    <dgm:cxn modelId="{0B2FA763-DE7C-4F19-B4B8-3AD7EEE33AD0}" type="presOf" srcId="{08119A2B-2954-4CE0-9AA5-83768A249A92}" destId="{AD92817F-2B24-4DDA-A4CF-1ED3B38E1DA1}" srcOrd="1" destOrd="0" presId="urn:microsoft.com/office/officeart/2005/8/layout/pyramid1"/>
    <dgm:cxn modelId="{21234A6B-9A1C-46A8-9D4D-EBC140D5C499}" srcId="{DE35F9E8-29FA-4453-BA08-882CB9BF7551}" destId="{8BCDE839-46AB-4417-A167-9E8D0D78E95F}" srcOrd="9" destOrd="0" parTransId="{2CE458B7-0828-44F9-9017-D1E56359C9D1}" sibTransId="{110B91BB-F8E9-40BE-B294-CC777A828C71}"/>
    <dgm:cxn modelId="{D20819E5-734F-47AB-9755-FA9E5E867905}" srcId="{DE35F9E8-29FA-4453-BA08-882CB9BF7551}" destId="{890ECE64-21C9-44D4-BA16-6407EA483484}" srcOrd="0" destOrd="0" parTransId="{D10462A9-A928-4618-B11B-DB3CE27E26BD}" sibTransId="{CDA158BE-39C6-49EF-A0BE-3172197F6080}"/>
    <dgm:cxn modelId="{A7C374E4-AE3C-4499-BC57-E3BEE194FB67}" type="presOf" srcId="{48282E4C-81BD-41C2-BA39-88AF75BEE6F4}" destId="{BBB3CBDB-BD6C-40AC-9DC4-755CA8165318}" srcOrd="0" destOrd="0" presId="urn:microsoft.com/office/officeart/2005/8/layout/pyramid1"/>
    <dgm:cxn modelId="{9594EEFA-F62F-4813-B988-FDCFBFF35F18}" type="presOf" srcId="{010B7C63-6B62-4166-9079-E8FEFAEE506B}" destId="{2820EFE2-866C-4E7C-8E83-A4521845F677}" srcOrd="0" destOrd="0" presId="urn:microsoft.com/office/officeart/2005/8/layout/pyramid1"/>
    <dgm:cxn modelId="{5BA760FF-54C7-4B02-928D-37218F9A7893}" srcId="{DE35F9E8-29FA-4453-BA08-882CB9BF7551}" destId="{F8444779-65AD-427B-9B01-39508C4CC3FD}" srcOrd="10" destOrd="0" parTransId="{6CBBD471-AB14-49CB-8129-C2CA5F91581C}" sibTransId="{03B68EF6-ACA2-4A5B-A960-27811DE045D5}"/>
    <dgm:cxn modelId="{94FE5F04-5C49-4FDD-8579-ADE976F392F2}" srcId="{DE35F9E8-29FA-4453-BA08-882CB9BF7551}" destId="{B35DF87A-AC0B-40B8-8247-589079EE43C4}" srcOrd="3" destOrd="0" parTransId="{8F031E71-EF56-43C1-9C10-7CDB9DBFD8B8}" sibTransId="{2373C43A-0D82-4FD7-81ED-2D085E7033A6}"/>
    <dgm:cxn modelId="{3BC9F2F6-F2D6-4BDE-86A5-400FB0415719}" type="presOf" srcId="{830CB5DD-2689-4815-9C4B-DB14F889EB95}" destId="{084DD564-8E87-41D9-9646-967D013FB9A7}" srcOrd="1" destOrd="0" presId="urn:microsoft.com/office/officeart/2005/8/layout/pyramid1"/>
    <dgm:cxn modelId="{E83AE833-F398-4758-9417-657E0FD21CE8}" type="presOf" srcId="{F8444779-65AD-427B-9B01-39508C4CC3FD}" destId="{C82783E6-31CD-4466-908F-B9CC60F9E1D1}" srcOrd="1" destOrd="0" presId="urn:microsoft.com/office/officeart/2005/8/layout/pyramid1"/>
    <dgm:cxn modelId="{17B68C0B-CCA1-4215-AB1B-61D978B700EC}" type="presOf" srcId="{830CB5DD-2689-4815-9C4B-DB14F889EB95}" destId="{CBC66E09-85AC-4C9A-98E0-DA6BE617B411}" srcOrd="0" destOrd="0" presId="urn:microsoft.com/office/officeart/2005/8/layout/pyramid1"/>
    <dgm:cxn modelId="{ABB28744-71FE-4E42-993C-51F889ED090E}" type="presOf" srcId="{FA75FF34-BEA8-4ECB-B65E-1FBCB0E1F399}" destId="{58339739-9B93-4F26-94D3-5153D011CA07}" srcOrd="1" destOrd="0" presId="urn:microsoft.com/office/officeart/2005/8/layout/pyramid1"/>
    <dgm:cxn modelId="{D78BEF45-24E1-4CB7-913F-E2579804EF1E}" type="presOf" srcId="{890ECE64-21C9-44D4-BA16-6407EA483484}" destId="{0B1F1158-4FA6-40E9-8180-EBC4537837C7}" srcOrd="1" destOrd="0" presId="urn:microsoft.com/office/officeart/2005/8/layout/pyramid1"/>
    <dgm:cxn modelId="{C8E27953-4EC7-4A74-AA3B-2FF759102816}" type="presOf" srcId="{8BCDE839-46AB-4417-A167-9E8D0D78E95F}" destId="{87F793E6-D6D4-456C-8E62-6DFCA38DBA66}" srcOrd="0" destOrd="0" presId="urn:microsoft.com/office/officeart/2005/8/layout/pyramid1"/>
    <dgm:cxn modelId="{C013967E-788A-4651-8C24-67A814B8E75A}" type="presOf" srcId="{B35DF87A-AC0B-40B8-8247-589079EE43C4}" destId="{1FD00892-0D5D-4EF4-ABC1-82D671E92775}" srcOrd="1" destOrd="0" presId="urn:microsoft.com/office/officeart/2005/8/layout/pyramid1"/>
    <dgm:cxn modelId="{87A7DF82-5FBC-4759-B59C-97A2AA4CF0A5}" srcId="{DE35F9E8-29FA-4453-BA08-882CB9BF7551}" destId="{38F90E09-425A-4C21-B26B-B33C6D6FD759}" srcOrd="5" destOrd="0" parTransId="{37D625BE-9B4A-4243-B0E1-AF9C1FE74C4F}" sibTransId="{57345B67-B7F9-480D-AB0D-D08AD7899C6A}"/>
    <dgm:cxn modelId="{A4BFE75E-81D8-47A7-96D4-E1D3A38AB38F}" type="presOf" srcId="{B35DF87A-AC0B-40B8-8247-589079EE43C4}" destId="{06A9B280-77E6-4203-8243-0C3385D47403}" srcOrd="0" destOrd="0" presId="urn:microsoft.com/office/officeart/2005/8/layout/pyramid1"/>
    <dgm:cxn modelId="{55805789-F92B-46B6-9F25-F558FAF0219D}" srcId="{DE35F9E8-29FA-4453-BA08-882CB9BF7551}" destId="{2CC43ED8-FD6F-46FE-B10E-6B922540D5B5}" srcOrd="12" destOrd="0" parTransId="{FE2DDDF0-19BE-480C-8EFD-855B310EC773}" sibTransId="{EB27CA00-B0D1-427E-B603-8F3512344A6A}"/>
    <dgm:cxn modelId="{CCD16656-A870-4896-8C40-913EB204443C}" type="presOf" srcId="{D52E2764-5977-4D66-B473-D241CA1E083C}" destId="{49D559AC-4EE8-40D7-861F-E2B0EAAB514E}" srcOrd="0" destOrd="0" presId="urn:microsoft.com/office/officeart/2005/8/layout/pyramid1"/>
    <dgm:cxn modelId="{6701412F-293F-4518-AF98-FB6CBC133143}" type="presOf" srcId="{0ED6983A-EC6F-493A-A8EF-EFCCFBC901EC}" destId="{7FFEFBB4-1CEA-4E6D-A6C2-E4C1A35C3AAB}" srcOrd="0" destOrd="0" presId="urn:microsoft.com/office/officeart/2005/8/layout/pyramid1"/>
    <dgm:cxn modelId="{8F6B548D-3CE2-43A8-9DFF-251AF52C07B3}" type="presOf" srcId="{48282E4C-81BD-41C2-BA39-88AF75BEE6F4}" destId="{379F83D1-4FEC-4DA3-9439-E89D64AD21A0}" srcOrd="1" destOrd="0" presId="urn:microsoft.com/office/officeart/2005/8/layout/pyramid1"/>
    <dgm:cxn modelId="{9690B493-D31A-4F2D-8FA6-B0E2E9FC3ABA}" type="presOf" srcId="{DE35F9E8-29FA-4453-BA08-882CB9BF7551}" destId="{D4218644-900E-472E-B0B7-B17861950A4F}" srcOrd="0" destOrd="0" presId="urn:microsoft.com/office/officeart/2005/8/layout/pyramid1"/>
    <dgm:cxn modelId="{22AD7C67-D44B-4755-B37A-AEFE2CA42D19}" srcId="{DE35F9E8-29FA-4453-BA08-882CB9BF7551}" destId="{D52E2764-5977-4D66-B473-D241CA1E083C}" srcOrd="8" destOrd="0" parTransId="{A8809211-DED6-4947-8E7B-4E2BB1BD66F4}" sibTransId="{6C10835A-7FC3-438A-97D2-5DB66A09B633}"/>
    <dgm:cxn modelId="{F83EA800-10F8-44EE-922B-882E5FAC7C12}" srcId="{DE35F9E8-29FA-4453-BA08-882CB9BF7551}" destId="{08119A2B-2954-4CE0-9AA5-83768A249A92}" srcOrd="2" destOrd="0" parTransId="{55D29BBB-7B0A-425B-93A5-83394697126A}" sibTransId="{67E624A4-E3EC-4A14-ACF9-64F8F8CD2049}"/>
    <dgm:cxn modelId="{6D945118-E28C-4DE0-A60C-E38439C1FA9C}" type="presOf" srcId="{D52E2764-5977-4D66-B473-D241CA1E083C}" destId="{2920B538-499C-4F8D-9959-F3BBD0DBD717}" srcOrd="1" destOrd="0" presId="urn:microsoft.com/office/officeart/2005/8/layout/pyramid1"/>
    <dgm:cxn modelId="{7F2A010B-6092-4B97-B96F-4E9DE3E28826}" srcId="{DE35F9E8-29FA-4453-BA08-882CB9BF7551}" destId="{0ED6983A-EC6F-493A-A8EF-EFCCFBC901EC}" srcOrd="7" destOrd="0" parTransId="{30E67F5A-2536-43B9-8E26-0C9BBC1EAF87}" sibTransId="{268E45F4-1DD9-4F9E-9025-FFF2B72B9FCD}"/>
    <dgm:cxn modelId="{332B3B5D-500C-43EE-9C29-C9D580A4212A}" type="presOf" srcId="{F8444779-65AD-427B-9B01-39508C4CC3FD}" destId="{F40BE238-26C9-47FE-B9C1-EFFC5A26A40F}" srcOrd="0" destOrd="0" presId="urn:microsoft.com/office/officeart/2005/8/layout/pyramid1"/>
    <dgm:cxn modelId="{AE4CE42A-1C48-4FA4-8B2D-F9FD8EC9B2A1}" type="presOf" srcId="{0ED6983A-EC6F-493A-A8EF-EFCCFBC901EC}" destId="{C1A2C9DE-E6A7-45D5-9D35-1E726E07A227}" srcOrd="1" destOrd="0" presId="urn:microsoft.com/office/officeart/2005/8/layout/pyramid1"/>
    <dgm:cxn modelId="{F1EA2342-EA35-4CCB-9BC9-7D76FFAE716C}" type="presOf" srcId="{9FB81410-F096-4914-9BB6-F5249FC58546}" destId="{9D89A1A6-DDD9-42C5-8312-84DAA1DDFF13}" srcOrd="1" destOrd="0" presId="urn:microsoft.com/office/officeart/2005/8/layout/pyramid1"/>
    <dgm:cxn modelId="{D64DD8EC-301D-4234-8E58-242BCE235CDB}" type="presOf" srcId="{08119A2B-2954-4CE0-9AA5-83768A249A92}" destId="{F6349D55-3083-4799-9558-10ABE11B9001}" srcOrd="0" destOrd="0" presId="urn:microsoft.com/office/officeart/2005/8/layout/pyramid1"/>
    <dgm:cxn modelId="{ED159506-77FD-4313-9E8C-6B528E4B79B6}" type="presOf" srcId="{2CC43ED8-FD6F-46FE-B10E-6B922540D5B5}" destId="{25FC6E10-E370-4AFC-9833-4F3DB7401E2A}" srcOrd="0" destOrd="0" presId="urn:microsoft.com/office/officeart/2005/8/layout/pyramid1"/>
    <dgm:cxn modelId="{30ED5A40-8E88-4392-A813-5E2286EE7347}" type="presOf" srcId="{38F90E09-425A-4C21-B26B-B33C6D6FD759}" destId="{D8AB198F-1417-4D3F-915F-AAECBA5D5AB4}" srcOrd="0" destOrd="0" presId="urn:microsoft.com/office/officeart/2005/8/layout/pyramid1"/>
    <dgm:cxn modelId="{53941029-9DCF-441F-A0B6-B374D48FB328}" srcId="{DE35F9E8-29FA-4453-BA08-882CB9BF7551}" destId="{9FB81410-F096-4914-9BB6-F5249FC58546}" srcOrd="4" destOrd="0" parTransId="{B6D96074-6816-4339-99EC-52783D00A587}" sibTransId="{DBA96D40-B57F-44C7-8ADD-492329950AE1}"/>
    <dgm:cxn modelId="{0350C99C-07D9-4DCB-BB0F-1858A24BB41B}" type="presParOf" srcId="{D4218644-900E-472E-B0B7-B17861950A4F}" destId="{8E624E8E-CA26-4E3C-9C75-C6F727EBE38D}" srcOrd="0" destOrd="0" presId="urn:microsoft.com/office/officeart/2005/8/layout/pyramid1"/>
    <dgm:cxn modelId="{E032F4F9-CFBD-459E-BFFE-74E5B03C6215}" type="presParOf" srcId="{8E624E8E-CA26-4E3C-9C75-C6F727EBE38D}" destId="{AF2976C3-BE8D-40C6-BCAA-F5A2E02F6003}" srcOrd="0" destOrd="0" presId="urn:microsoft.com/office/officeart/2005/8/layout/pyramid1"/>
    <dgm:cxn modelId="{338DC3EB-3584-4E06-82F4-2B96333875D0}" type="presParOf" srcId="{8E624E8E-CA26-4E3C-9C75-C6F727EBE38D}" destId="{0B1F1158-4FA6-40E9-8180-EBC4537837C7}" srcOrd="1" destOrd="0" presId="urn:microsoft.com/office/officeart/2005/8/layout/pyramid1"/>
    <dgm:cxn modelId="{D1AB8AF4-08B4-41E6-9391-9DA6256D5D06}" type="presParOf" srcId="{D4218644-900E-472E-B0B7-B17861950A4F}" destId="{22C33B6C-9775-49F3-A0A0-62F642A01882}" srcOrd="1" destOrd="0" presId="urn:microsoft.com/office/officeart/2005/8/layout/pyramid1"/>
    <dgm:cxn modelId="{8B062521-FB74-4CFF-A263-FE13672D4255}" type="presParOf" srcId="{22C33B6C-9775-49F3-A0A0-62F642A01882}" destId="{5CDF4067-86C2-4CAA-BEC5-83B04D2FEBD1}" srcOrd="0" destOrd="0" presId="urn:microsoft.com/office/officeart/2005/8/layout/pyramid1"/>
    <dgm:cxn modelId="{F7F6CBC6-E489-4783-8715-94765D35BF8C}" type="presParOf" srcId="{22C33B6C-9775-49F3-A0A0-62F642A01882}" destId="{58339739-9B93-4F26-94D3-5153D011CA07}" srcOrd="1" destOrd="0" presId="urn:microsoft.com/office/officeart/2005/8/layout/pyramid1"/>
    <dgm:cxn modelId="{ED87152D-1298-45D3-BF5B-001039525618}" type="presParOf" srcId="{D4218644-900E-472E-B0B7-B17861950A4F}" destId="{E44DF579-F249-4CA7-B614-EE8E1874BDB9}" srcOrd="2" destOrd="0" presId="urn:microsoft.com/office/officeart/2005/8/layout/pyramid1"/>
    <dgm:cxn modelId="{0C1E25C9-4E84-4A12-A6BB-3436618A96EC}" type="presParOf" srcId="{E44DF579-F249-4CA7-B614-EE8E1874BDB9}" destId="{F6349D55-3083-4799-9558-10ABE11B9001}" srcOrd="0" destOrd="0" presId="urn:microsoft.com/office/officeart/2005/8/layout/pyramid1"/>
    <dgm:cxn modelId="{EC9F9D61-5044-4729-95C0-30342FD720BC}" type="presParOf" srcId="{E44DF579-F249-4CA7-B614-EE8E1874BDB9}" destId="{AD92817F-2B24-4DDA-A4CF-1ED3B38E1DA1}" srcOrd="1" destOrd="0" presId="urn:microsoft.com/office/officeart/2005/8/layout/pyramid1"/>
    <dgm:cxn modelId="{76F31CC0-5AD8-4EB3-A0EB-747C88B4424A}" type="presParOf" srcId="{D4218644-900E-472E-B0B7-B17861950A4F}" destId="{A61F7E92-513E-4453-AE75-0FC9CB5BF375}" srcOrd="3" destOrd="0" presId="urn:microsoft.com/office/officeart/2005/8/layout/pyramid1"/>
    <dgm:cxn modelId="{96B4AAB4-1A1A-48AE-B64B-9A3F1D81E131}" type="presParOf" srcId="{A61F7E92-513E-4453-AE75-0FC9CB5BF375}" destId="{06A9B280-77E6-4203-8243-0C3385D47403}" srcOrd="0" destOrd="0" presId="urn:microsoft.com/office/officeart/2005/8/layout/pyramid1"/>
    <dgm:cxn modelId="{5696744D-0D74-44DF-9A52-3B7A26F1410E}" type="presParOf" srcId="{A61F7E92-513E-4453-AE75-0FC9CB5BF375}" destId="{1FD00892-0D5D-4EF4-ABC1-82D671E92775}" srcOrd="1" destOrd="0" presId="urn:microsoft.com/office/officeart/2005/8/layout/pyramid1"/>
    <dgm:cxn modelId="{AF6846B3-6093-436B-BF9A-32A0CBEDE8A3}" type="presParOf" srcId="{D4218644-900E-472E-B0B7-B17861950A4F}" destId="{CDC6F65E-9158-49B2-85BF-6BCBA07FC195}" srcOrd="4" destOrd="0" presId="urn:microsoft.com/office/officeart/2005/8/layout/pyramid1"/>
    <dgm:cxn modelId="{663FC368-8400-4995-8D07-F8B94A3B8991}" type="presParOf" srcId="{CDC6F65E-9158-49B2-85BF-6BCBA07FC195}" destId="{E60DFED2-03D0-4164-BCCD-BB329DFE67FC}" srcOrd="0" destOrd="0" presId="urn:microsoft.com/office/officeart/2005/8/layout/pyramid1"/>
    <dgm:cxn modelId="{A36ED5C4-7402-48E7-BF68-9F4EF1B7BF39}" type="presParOf" srcId="{CDC6F65E-9158-49B2-85BF-6BCBA07FC195}" destId="{9D89A1A6-DDD9-42C5-8312-84DAA1DDFF13}" srcOrd="1" destOrd="0" presId="urn:microsoft.com/office/officeart/2005/8/layout/pyramid1"/>
    <dgm:cxn modelId="{8819988D-946C-49DA-AEAB-C588CA21903C}" type="presParOf" srcId="{D4218644-900E-472E-B0B7-B17861950A4F}" destId="{0F9078A5-258D-44B2-B1F3-8D3FB49D47AB}" srcOrd="5" destOrd="0" presId="urn:microsoft.com/office/officeart/2005/8/layout/pyramid1"/>
    <dgm:cxn modelId="{4FD76FD2-4E6F-4B45-AF81-A819E4FE68B1}" type="presParOf" srcId="{0F9078A5-258D-44B2-B1F3-8D3FB49D47AB}" destId="{D8AB198F-1417-4D3F-915F-AAECBA5D5AB4}" srcOrd="0" destOrd="0" presId="urn:microsoft.com/office/officeart/2005/8/layout/pyramid1"/>
    <dgm:cxn modelId="{1ADC98E6-278E-4C57-A574-6AFB5DC216CA}" type="presParOf" srcId="{0F9078A5-258D-44B2-B1F3-8D3FB49D47AB}" destId="{C8A58D79-44DA-40D0-B081-2E755E693292}" srcOrd="1" destOrd="0" presId="urn:microsoft.com/office/officeart/2005/8/layout/pyramid1"/>
    <dgm:cxn modelId="{BDBD154A-C90F-42F0-A062-1FBBB2DED985}" type="presParOf" srcId="{D4218644-900E-472E-B0B7-B17861950A4F}" destId="{9B5E069A-5DA8-46F0-BBCC-509EC8275155}" srcOrd="6" destOrd="0" presId="urn:microsoft.com/office/officeart/2005/8/layout/pyramid1"/>
    <dgm:cxn modelId="{2427586A-0EB4-4E0D-86C1-FAB9D88ADB38}" type="presParOf" srcId="{9B5E069A-5DA8-46F0-BBCC-509EC8275155}" destId="{BBB3CBDB-BD6C-40AC-9DC4-755CA8165318}" srcOrd="0" destOrd="0" presId="urn:microsoft.com/office/officeart/2005/8/layout/pyramid1"/>
    <dgm:cxn modelId="{2027C02D-C01A-45E2-8322-1105E9751464}" type="presParOf" srcId="{9B5E069A-5DA8-46F0-BBCC-509EC8275155}" destId="{379F83D1-4FEC-4DA3-9439-E89D64AD21A0}" srcOrd="1" destOrd="0" presId="urn:microsoft.com/office/officeart/2005/8/layout/pyramid1"/>
    <dgm:cxn modelId="{7A5BAAB9-F5F4-4240-84A3-9F2837DFCED3}" type="presParOf" srcId="{D4218644-900E-472E-B0B7-B17861950A4F}" destId="{3B6030F6-437E-4A1B-BC58-98A72E0AB83D}" srcOrd="7" destOrd="0" presId="urn:microsoft.com/office/officeart/2005/8/layout/pyramid1"/>
    <dgm:cxn modelId="{84A48D23-43A4-46D6-B620-0510CD415E4A}" type="presParOf" srcId="{3B6030F6-437E-4A1B-BC58-98A72E0AB83D}" destId="{7FFEFBB4-1CEA-4E6D-A6C2-E4C1A35C3AAB}" srcOrd="0" destOrd="0" presId="urn:microsoft.com/office/officeart/2005/8/layout/pyramid1"/>
    <dgm:cxn modelId="{09C6F739-108C-43B4-9EE1-3E99D850784C}" type="presParOf" srcId="{3B6030F6-437E-4A1B-BC58-98A72E0AB83D}" destId="{C1A2C9DE-E6A7-45D5-9D35-1E726E07A227}" srcOrd="1" destOrd="0" presId="urn:microsoft.com/office/officeart/2005/8/layout/pyramid1"/>
    <dgm:cxn modelId="{18EEE59E-99E8-4DE5-B6E0-51D8C483B3EA}" type="presParOf" srcId="{D4218644-900E-472E-B0B7-B17861950A4F}" destId="{9EB703C9-9DA3-4BCB-A5FC-71D7E3898AC8}" srcOrd="8" destOrd="0" presId="urn:microsoft.com/office/officeart/2005/8/layout/pyramid1"/>
    <dgm:cxn modelId="{667C953B-E48F-4143-9DF2-D6A50D0CFB2B}" type="presParOf" srcId="{9EB703C9-9DA3-4BCB-A5FC-71D7E3898AC8}" destId="{49D559AC-4EE8-40D7-861F-E2B0EAAB514E}" srcOrd="0" destOrd="0" presId="urn:microsoft.com/office/officeart/2005/8/layout/pyramid1"/>
    <dgm:cxn modelId="{A6AB3A3D-1246-457D-813D-AEA779111340}" type="presParOf" srcId="{9EB703C9-9DA3-4BCB-A5FC-71D7E3898AC8}" destId="{2920B538-499C-4F8D-9959-F3BBD0DBD717}" srcOrd="1" destOrd="0" presId="urn:microsoft.com/office/officeart/2005/8/layout/pyramid1"/>
    <dgm:cxn modelId="{2C447534-4B4D-4474-AF97-973D5A1C9AAE}" type="presParOf" srcId="{D4218644-900E-472E-B0B7-B17861950A4F}" destId="{C96D8584-4082-44F6-8155-7FC05D8F8783}" srcOrd="9" destOrd="0" presId="urn:microsoft.com/office/officeart/2005/8/layout/pyramid1"/>
    <dgm:cxn modelId="{82454CB5-3945-4B35-9A7F-275299B27D7C}" type="presParOf" srcId="{C96D8584-4082-44F6-8155-7FC05D8F8783}" destId="{87F793E6-D6D4-456C-8E62-6DFCA38DBA66}" srcOrd="0" destOrd="0" presId="urn:microsoft.com/office/officeart/2005/8/layout/pyramid1"/>
    <dgm:cxn modelId="{1C2798CF-14FF-4D5A-92A8-5DE5B1390132}" type="presParOf" srcId="{C96D8584-4082-44F6-8155-7FC05D8F8783}" destId="{53D5ABFB-B98F-4D97-8817-D45F7F244828}" srcOrd="1" destOrd="0" presId="urn:microsoft.com/office/officeart/2005/8/layout/pyramid1"/>
    <dgm:cxn modelId="{8C98AA93-9A04-48AB-9E82-4242729334FD}" type="presParOf" srcId="{D4218644-900E-472E-B0B7-B17861950A4F}" destId="{7654A0CC-7A84-4500-AD39-E0981A8D8BC8}" srcOrd="10" destOrd="0" presId="urn:microsoft.com/office/officeart/2005/8/layout/pyramid1"/>
    <dgm:cxn modelId="{CCB4B562-7E49-4860-AEF6-8B1D5D392AE9}" type="presParOf" srcId="{7654A0CC-7A84-4500-AD39-E0981A8D8BC8}" destId="{F40BE238-26C9-47FE-B9C1-EFFC5A26A40F}" srcOrd="0" destOrd="0" presId="urn:microsoft.com/office/officeart/2005/8/layout/pyramid1"/>
    <dgm:cxn modelId="{ABD11F2E-66B4-4539-BB04-ED4C07223524}" type="presParOf" srcId="{7654A0CC-7A84-4500-AD39-E0981A8D8BC8}" destId="{C82783E6-31CD-4466-908F-B9CC60F9E1D1}" srcOrd="1" destOrd="0" presId="urn:microsoft.com/office/officeart/2005/8/layout/pyramid1"/>
    <dgm:cxn modelId="{99D57F4E-F03F-4E56-8472-4F034EBA4D24}" type="presParOf" srcId="{D4218644-900E-472E-B0B7-B17861950A4F}" destId="{C711F1E8-67D8-4A9C-B427-00B22DF10C4C}" srcOrd="11" destOrd="0" presId="urn:microsoft.com/office/officeart/2005/8/layout/pyramid1"/>
    <dgm:cxn modelId="{CFF241F1-2955-47D3-A18A-E8B66CF3CAB0}" type="presParOf" srcId="{C711F1E8-67D8-4A9C-B427-00B22DF10C4C}" destId="{2820EFE2-866C-4E7C-8E83-A4521845F677}" srcOrd="0" destOrd="0" presId="urn:microsoft.com/office/officeart/2005/8/layout/pyramid1"/>
    <dgm:cxn modelId="{FA6CEF51-A41E-4652-90D1-844000D3B2E2}" type="presParOf" srcId="{C711F1E8-67D8-4A9C-B427-00B22DF10C4C}" destId="{3ECE51A0-53D4-4B75-8B5C-01004293C1FE}" srcOrd="1" destOrd="0" presId="urn:microsoft.com/office/officeart/2005/8/layout/pyramid1"/>
    <dgm:cxn modelId="{1B5A56B9-BEB8-4870-BAB2-4EDE2D40B7CC}" type="presParOf" srcId="{D4218644-900E-472E-B0B7-B17861950A4F}" destId="{1C1F90EA-D2D0-451A-8F78-3B3F2FF60967}" srcOrd="12" destOrd="0" presId="urn:microsoft.com/office/officeart/2005/8/layout/pyramid1"/>
    <dgm:cxn modelId="{21F404D9-6656-40F0-B13B-A69CC3034EAF}" type="presParOf" srcId="{1C1F90EA-D2D0-451A-8F78-3B3F2FF60967}" destId="{25FC6E10-E370-4AFC-9833-4F3DB7401E2A}" srcOrd="0" destOrd="0" presId="urn:microsoft.com/office/officeart/2005/8/layout/pyramid1"/>
    <dgm:cxn modelId="{C34EE458-914B-4D5E-9812-EF857F397CDC}" type="presParOf" srcId="{1C1F90EA-D2D0-451A-8F78-3B3F2FF60967}" destId="{A7F50A93-399B-410F-A8C9-338FAD273FE1}" srcOrd="1" destOrd="0" presId="urn:microsoft.com/office/officeart/2005/8/layout/pyramid1"/>
    <dgm:cxn modelId="{AF24C79E-1B19-4DED-8FF7-2DCB043A6812}" type="presParOf" srcId="{D4218644-900E-472E-B0B7-B17861950A4F}" destId="{16CED475-49D4-45A4-BFB5-3E9221AD568C}" srcOrd="13" destOrd="0" presId="urn:microsoft.com/office/officeart/2005/8/layout/pyramid1"/>
    <dgm:cxn modelId="{991B0E88-7D03-43AF-97E8-35DA87D58B82}" type="presParOf" srcId="{16CED475-49D4-45A4-BFB5-3E9221AD568C}" destId="{CBC66E09-85AC-4C9A-98E0-DA6BE617B411}" srcOrd="0" destOrd="0" presId="urn:microsoft.com/office/officeart/2005/8/layout/pyramid1"/>
    <dgm:cxn modelId="{AAC6AACD-E522-46B0-9C73-D08E76287F5B}" type="presParOf" srcId="{16CED475-49D4-45A4-BFB5-3E9221AD568C}" destId="{084DD564-8E87-41D9-9646-967D013FB9A7}"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5773"/>
          </a:xfrm>
          <a:prstGeom prst="rect">
            <a:avLst/>
          </a:prstGeom>
        </p:spPr>
        <p:txBody>
          <a:bodyPr vert="horz" lIns="93315" tIns="46658" rIns="93315" bIns="46658" rtlCol="0"/>
          <a:lstStyle>
            <a:lvl1pPr algn="l">
              <a:defRPr sz="1200"/>
            </a:lvl1pPr>
          </a:lstStyle>
          <a:p>
            <a:pPr>
              <a:defRPr/>
            </a:pPr>
            <a:endParaRPr lang="en-US"/>
          </a:p>
        </p:txBody>
      </p:sp>
      <p:sp>
        <p:nvSpPr>
          <p:cNvPr id="3" name="Date Placeholder 2"/>
          <p:cNvSpPr>
            <a:spLocks noGrp="1"/>
          </p:cNvSpPr>
          <p:nvPr>
            <p:ph type="dt" sz="quarter" idx="1"/>
          </p:nvPr>
        </p:nvSpPr>
        <p:spPr>
          <a:xfrm>
            <a:off x="3977327" y="0"/>
            <a:ext cx="3044153" cy="465773"/>
          </a:xfrm>
          <a:prstGeom prst="rect">
            <a:avLst/>
          </a:prstGeom>
        </p:spPr>
        <p:txBody>
          <a:bodyPr vert="horz" lIns="93315" tIns="46658" rIns="93315" bIns="46658" rtlCol="0"/>
          <a:lstStyle>
            <a:lvl1pPr algn="r">
              <a:defRPr sz="1200"/>
            </a:lvl1pPr>
          </a:lstStyle>
          <a:p>
            <a:pPr>
              <a:defRPr/>
            </a:pPr>
            <a:fld id="{CFEEC3EA-C244-4587-B0E3-196ABB025D93}" type="datetimeFigureOut">
              <a:rPr lang="en-US"/>
              <a:pPr>
                <a:defRPr/>
              </a:pPr>
              <a:t>11/6/2013</a:t>
            </a:fld>
            <a:endParaRPr lang="en-US"/>
          </a:p>
        </p:txBody>
      </p:sp>
      <p:sp>
        <p:nvSpPr>
          <p:cNvPr id="4" name="Footer Placeholder 3"/>
          <p:cNvSpPr>
            <a:spLocks noGrp="1"/>
          </p:cNvSpPr>
          <p:nvPr>
            <p:ph type="ftr" sz="quarter" idx="2"/>
          </p:nvPr>
        </p:nvSpPr>
        <p:spPr>
          <a:xfrm>
            <a:off x="0" y="8841738"/>
            <a:ext cx="3044154" cy="465773"/>
          </a:xfrm>
          <a:prstGeom prst="rect">
            <a:avLst/>
          </a:prstGeom>
        </p:spPr>
        <p:txBody>
          <a:bodyPr vert="horz" lIns="93315" tIns="46658" rIns="93315" bIns="4665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7327" y="8841738"/>
            <a:ext cx="3044153" cy="465773"/>
          </a:xfrm>
          <a:prstGeom prst="rect">
            <a:avLst/>
          </a:prstGeom>
        </p:spPr>
        <p:txBody>
          <a:bodyPr vert="horz" lIns="93315" tIns="46658" rIns="93315" bIns="46658" rtlCol="0" anchor="b"/>
          <a:lstStyle>
            <a:lvl1pPr algn="r">
              <a:defRPr sz="1200"/>
            </a:lvl1pPr>
          </a:lstStyle>
          <a:p>
            <a:pPr>
              <a:defRPr/>
            </a:pPr>
            <a:fld id="{9DC5459C-C539-4075-8A4C-FD4EFFC5F7E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5773"/>
          </a:xfrm>
          <a:prstGeom prst="rect">
            <a:avLst/>
          </a:prstGeom>
        </p:spPr>
        <p:txBody>
          <a:bodyPr vert="horz" lIns="93315" tIns="46658" rIns="93315" bIns="4665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7327" y="0"/>
            <a:ext cx="3044153" cy="465773"/>
          </a:xfrm>
          <a:prstGeom prst="rect">
            <a:avLst/>
          </a:prstGeom>
        </p:spPr>
        <p:txBody>
          <a:bodyPr vert="horz" lIns="93315" tIns="46658" rIns="93315" bIns="46658" rtlCol="0"/>
          <a:lstStyle>
            <a:lvl1pPr algn="r" fontAlgn="auto">
              <a:spcBef>
                <a:spcPts val="0"/>
              </a:spcBef>
              <a:spcAft>
                <a:spcPts val="0"/>
              </a:spcAft>
              <a:defRPr sz="1200">
                <a:latin typeface="+mn-lt"/>
                <a:cs typeface="+mn-cs"/>
              </a:defRPr>
            </a:lvl1pPr>
          </a:lstStyle>
          <a:p>
            <a:pPr>
              <a:defRPr/>
            </a:pPr>
            <a:fld id="{BCB6BBA6-83B5-4C89-8AA1-5F21FD189773}" type="datetimeFigureOut">
              <a:rPr lang="en-US"/>
              <a:pPr>
                <a:defRPr/>
              </a:pPr>
              <a:t>11/6/2013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pPr lvl="0"/>
            <a:endParaRPr lang="en-US" noProof="0" smtClean="0"/>
          </a:p>
        </p:txBody>
      </p:sp>
      <p:sp>
        <p:nvSpPr>
          <p:cNvPr id="5" name="Notes Placeholder 4"/>
          <p:cNvSpPr>
            <a:spLocks noGrp="1"/>
          </p:cNvSpPr>
          <p:nvPr>
            <p:ph type="body" sz="quarter" idx="3"/>
          </p:nvPr>
        </p:nvSpPr>
        <p:spPr>
          <a:xfrm>
            <a:off x="703120" y="4422459"/>
            <a:ext cx="5618480" cy="4188778"/>
          </a:xfrm>
          <a:prstGeom prst="rect">
            <a:avLst/>
          </a:prstGeom>
        </p:spPr>
        <p:txBody>
          <a:bodyPr vert="horz" lIns="93315" tIns="46658" rIns="93315" bIns="4665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1738"/>
            <a:ext cx="3044154" cy="465773"/>
          </a:xfrm>
          <a:prstGeom prst="rect">
            <a:avLst/>
          </a:prstGeom>
        </p:spPr>
        <p:txBody>
          <a:bodyPr vert="horz" lIns="93315" tIns="46658" rIns="93315" bIns="4665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7327" y="8841738"/>
            <a:ext cx="3044153" cy="465773"/>
          </a:xfrm>
          <a:prstGeom prst="rect">
            <a:avLst/>
          </a:prstGeom>
        </p:spPr>
        <p:txBody>
          <a:bodyPr vert="horz" lIns="93315" tIns="46658" rIns="93315" bIns="46658" rtlCol="0" anchor="b"/>
          <a:lstStyle>
            <a:lvl1pPr algn="r" fontAlgn="auto">
              <a:spcBef>
                <a:spcPts val="0"/>
              </a:spcBef>
              <a:spcAft>
                <a:spcPts val="0"/>
              </a:spcAft>
              <a:defRPr sz="1200">
                <a:latin typeface="+mn-lt"/>
                <a:cs typeface="+mn-cs"/>
              </a:defRPr>
            </a:lvl1pPr>
          </a:lstStyle>
          <a:p>
            <a:pPr>
              <a:defRPr/>
            </a:pPr>
            <a:fld id="{3B6835E8-8C52-4B3C-994D-44C9DB34F2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ASAE example of our Resource Center where we used to send out several pages of resources</a:t>
            </a:r>
          </a:p>
          <a:p>
            <a:r>
              <a:rPr lang="en-US" smtClean="0"/>
              <a:t>What they want it the best solution; the vetted solution</a:t>
            </a:r>
          </a:p>
          <a:p>
            <a:r>
              <a:rPr lang="en-US" smtClean="0"/>
              <a:t>They want us to go through the clutter and provide the best information or tool for their problem</a:t>
            </a:r>
          </a:p>
          <a:p>
            <a:r>
              <a:rPr lang="en-US" smtClean="0"/>
              <a:t>That can sometimes be a real </a:t>
            </a:r>
          </a:p>
        </p:txBody>
      </p:sp>
      <p:sp>
        <p:nvSpPr>
          <p:cNvPr id="4" name="Slide Number Placeholder 3"/>
          <p:cNvSpPr>
            <a:spLocks noGrp="1"/>
          </p:cNvSpPr>
          <p:nvPr>
            <p:ph type="sldNum" sz="quarter" idx="5"/>
          </p:nvPr>
        </p:nvSpPr>
        <p:spPr/>
        <p:txBody>
          <a:bodyPr/>
          <a:lstStyle/>
          <a:p>
            <a:pPr>
              <a:defRPr/>
            </a:pPr>
            <a:fld id="{48FEEC8D-F365-4047-9F07-AEEF4667FB52}"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Trends</a:t>
            </a:r>
          </a:p>
          <a:p>
            <a:pPr eaLnBrk="1" hangingPunct="1"/>
            <a:r>
              <a:rPr lang="en-US" smtClean="0"/>
              <a:t>Value for Money</a:t>
            </a:r>
          </a:p>
          <a:p>
            <a:pPr eaLnBrk="1" hangingPunct="1"/>
            <a:r>
              <a:rPr lang="en-US" smtClean="0"/>
              <a:t>Relevance</a:t>
            </a:r>
          </a:p>
          <a:p>
            <a:pPr eaLnBrk="1" hangingPunct="1"/>
            <a:r>
              <a:rPr lang="en-US" smtClean="0"/>
              <a:t>Doing More with Less</a:t>
            </a:r>
          </a:p>
          <a:p>
            <a:pPr eaLnBrk="1" hangingPunct="1"/>
            <a:r>
              <a:rPr lang="en-US" smtClean="0"/>
              <a:t>Time</a:t>
            </a:r>
          </a:p>
        </p:txBody>
      </p:sp>
      <p:sp>
        <p:nvSpPr>
          <p:cNvPr id="4" name="Slide Number Placeholder 3"/>
          <p:cNvSpPr>
            <a:spLocks noGrp="1"/>
          </p:cNvSpPr>
          <p:nvPr>
            <p:ph type="sldNum" sz="quarter" idx="5"/>
          </p:nvPr>
        </p:nvSpPr>
        <p:spPr/>
        <p:txBody>
          <a:bodyPr/>
          <a:lstStyle/>
          <a:p>
            <a:pPr>
              <a:defRPr/>
            </a:pPr>
            <a:fld id="{8AFF1B30-60C4-4D64-B173-5CCD2748322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From: </a:t>
            </a:r>
            <a:r>
              <a:rPr lang="en-US" i="1" smtClean="0"/>
              <a:t>199 Ideas: Member Service and Engagement</a:t>
            </a:r>
            <a:r>
              <a:rPr lang="en-US" smtClean="0"/>
              <a:t>, published by ASAE (2011)</a:t>
            </a:r>
          </a:p>
          <a:p>
            <a:endParaRPr lang="en-US" smtClean="0"/>
          </a:p>
        </p:txBody>
      </p:sp>
      <p:sp>
        <p:nvSpPr>
          <p:cNvPr id="4" name="Slide Number Placeholder 3"/>
          <p:cNvSpPr>
            <a:spLocks noGrp="1"/>
          </p:cNvSpPr>
          <p:nvPr>
            <p:ph type="sldNum" sz="quarter" idx="5"/>
          </p:nvPr>
        </p:nvSpPr>
        <p:spPr/>
        <p:txBody>
          <a:bodyPr/>
          <a:lstStyle/>
          <a:p>
            <a:pPr>
              <a:defRPr/>
            </a:pPr>
            <a:fld id="{99ACCDF9-419E-408A-AF15-7CE72543047B}"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From: </a:t>
            </a:r>
            <a:r>
              <a:rPr lang="en-US" i="1" smtClean="0"/>
              <a:t>199 Ideas: Member Service and Engagement</a:t>
            </a:r>
            <a:r>
              <a:rPr lang="en-US" smtClean="0"/>
              <a:t>, published by ASAE (2011)</a:t>
            </a:r>
          </a:p>
          <a:p>
            <a:endParaRPr lang="en-US" smtClean="0"/>
          </a:p>
        </p:txBody>
      </p:sp>
      <p:sp>
        <p:nvSpPr>
          <p:cNvPr id="4" name="Slide Number Placeholder 3"/>
          <p:cNvSpPr>
            <a:spLocks noGrp="1"/>
          </p:cNvSpPr>
          <p:nvPr>
            <p:ph type="sldNum" sz="quarter" idx="5"/>
          </p:nvPr>
        </p:nvSpPr>
        <p:spPr/>
        <p:txBody>
          <a:bodyPr/>
          <a:lstStyle/>
          <a:p>
            <a:pPr>
              <a:defRPr/>
            </a:pPr>
            <a:fld id="{2AD000D6-54A7-4193-A7E3-63BCFA2B519C}"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From: </a:t>
            </a:r>
            <a:r>
              <a:rPr lang="en-US" i="1" smtClean="0"/>
              <a:t>199 Ideas: Member Service and Engagement</a:t>
            </a:r>
            <a:r>
              <a:rPr lang="en-US" smtClean="0"/>
              <a:t>, published by ASAE (2011)</a:t>
            </a:r>
          </a:p>
          <a:p>
            <a:endParaRPr lang="en-US" smtClean="0"/>
          </a:p>
        </p:txBody>
      </p:sp>
      <p:sp>
        <p:nvSpPr>
          <p:cNvPr id="4" name="Slide Number Placeholder 3"/>
          <p:cNvSpPr>
            <a:spLocks noGrp="1"/>
          </p:cNvSpPr>
          <p:nvPr>
            <p:ph type="sldNum" sz="quarter" idx="5"/>
          </p:nvPr>
        </p:nvSpPr>
        <p:spPr/>
        <p:txBody>
          <a:bodyPr/>
          <a:lstStyle/>
          <a:p>
            <a:pPr>
              <a:defRPr/>
            </a:pPr>
            <a:fld id="{CF85BC4D-2965-4757-93B9-02364B96275A}"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From: </a:t>
            </a:r>
            <a:r>
              <a:rPr lang="en-US" i="1" smtClean="0"/>
              <a:t>199 Ideas: Member Service and Engagement</a:t>
            </a:r>
            <a:r>
              <a:rPr lang="en-US" smtClean="0"/>
              <a:t>, published by ASAE (2011)</a:t>
            </a:r>
          </a:p>
        </p:txBody>
      </p:sp>
      <p:sp>
        <p:nvSpPr>
          <p:cNvPr id="4" name="Slide Number Placeholder 3"/>
          <p:cNvSpPr>
            <a:spLocks noGrp="1"/>
          </p:cNvSpPr>
          <p:nvPr>
            <p:ph type="sldNum" sz="quarter" idx="5"/>
          </p:nvPr>
        </p:nvSpPr>
        <p:spPr/>
        <p:txBody>
          <a:bodyPr/>
          <a:lstStyle/>
          <a:p>
            <a:pPr>
              <a:defRPr/>
            </a:pPr>
            <a:fld id="{FC23149B-7F59-41FB-AD6A-202CDB0B7749}"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From: </a:t>
            </a:r>
            <a:r>
              <a:rPr lang="en-US" i="1" smtClean="0"/>
              <a:t>199 Ideas: Member Service and Engagement</a:t>
            </a:r>
            <a:r>
              <a:rPr lang="en-US" smtClean="0"/>
              <a:t>, published by ASAE (2011)</a:t>
            </a:r>
          </a:p>
          <a:p>
            <a:endParaRPr lang="en-US" smtClean="0"/>
          </a:p>
        </p:txBody>
      </p:sp>
      <p:sp>
        <p:nvSpPr>
          <p:cNvPr id="4" name="Slide Number Placeholder 3"/>
          <p:cNvSpPr>
            <a:spLocks noGrp="1"/>
          </p:cNvSpPr>
          <p:nvPr>
            <p:ph type="sldNum" sz="quarter" idx="5"/>
          </p:nvPr>
        </p:nvSpPr>
        <p:spPr/>
        <p:txBody>
          <a:bodyPr/>
          <a:lstStyle/>
          <a:p>
            <a:pPr>
              <a:defRPr/>
            </a:pPr>
            <a:fld id="{00C5B19D-93FD-445A-A9D6-3C74B5350A79}"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Add footnote to slide</a:t>
            </a:r>
          </a:p>
        </p:txBody>
      </p:sp>
      <p:sp>
        <p:nvSpPr>
          <p:cNvPr id="4" name="Slide Number Placeholder 3"/>
          <p:cNvSpPr>
            <a:spLocks noGrp="1"/>
          </p:cNvSpPr>
          <p:nvPr>
            <p:ph type="sldNum" sz="quarter" idx="5"/>
          </p:nvPr>
        </p:nvSpPr>
        <p:spPr/>
        <p:txBody>
          <a:bodyPr/>
          <a:lstStyle/>
          <a:p>
            <a:pPr>
              <a:defRPr/>
            </a:pPr>
            <a:fld id="{AC1F83CD-E961-4304-8CC2-8B1266FD16F8}"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Let’s start with a little benchmarking.  This slide shows the average extent and types of volunteering across the 18 co-sponsoring organizations in our Decision to Join study.  In addition to giving a benchmark, it also raises some interesting philosophical questions … namely, is it a good thing or a bad thing to have 70% of your members paying dues but not fulfilling ANY type of volunteer role?</a:t>
            </a:r>
          </a:p>
          <a:p>
            <a:pPr eaLnBrk="1" hangingPunct="1">
              <a:spcBef>
                <a:spcPct val="0"/>
              </a:spcBef>
            </a:pPr>
            <a:r>
              <a:rPr lang="en-US" smtClean="0"/>
              <a:t>Governance 6.8%</a:t>
            </a:r>
          </a:p>
          <a:p>
            <a:pPr eaLnBrk="1" hangingPunct="1">
              <a:spcBef>
                <a:spcPct val="0"/>
              </a:spcBef>
            </a:pPr>
            <a:r>
              <a:rPr lang="en-US" smtClean="0"/>
              <a:t>Committee 7.8%</a:t>
            </a:r>
          </a:p>
          <a:p>
            <a:pPr eaLnBrk="1" hangingPunct="1">
              <a:spcBef>
                <a:spcPct val="0"/>
              </a:spcBef>
            </a:pPr>
            <a:r>
              <a:rPr lang="en-US" smtClean="0"/>
              <a:t>Ad hoc</a:t>
            </a:r>
          </a:p>
          <a:p>
            <a:pPr eaLnBrk="1" hangingPunct="1">
              <a:spcBef>
                <a:spcPct val="0"/>
              </a:spcBef>
            </a:pPr>
            <a:r>
              <a:rPr lang="en-US" smtClean="0"/>
              <a:t>15.5%</a:t>
            </a:r>
          </a:p>
          <a:p>
            <a:pPr eaLnBrk="1" hangingPunct="1">
              <a:spcBef>
                <a:spcPct val="0"/>
              </a:spcBef>
            </a:pPr>
            <a:r>
              <a:rPr lang="en-US" smtClean="0"/>
              <a:t>None</a:t>
            </a:r>
          </a:p>
          <a:p>
            <a:pPr eaLnBrk="1" hangingPunct="1">
              <a:spcBef>
                <a:spcPct val="0"/>
              </a:spcBef>
            </a:pPr>
            <a:r>
              <a:rPr lang="en-US" smtClean="0"/>
              <a:t>69.9%</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6392" fontAlgn="base">
              <a:spcBef>
                <a:spcPct val="0"/>
              </a:spcBef>
              <a:spcAft>
                <a:spcPct val="0"/>
              </a:spcAft>
              <a:defRPr/>
            </a:pPr>
            <a:fld id="{70AB4AD9-18C9-4577-8F0D-39A60AB8EAF3}" type="slidenum">
              <a:rPr lang="en-US" smtClean="0">
                <a:ea typeface="ＭＳ Ｐゴシック" pitchFamily="34" charset="-128"/>
              </a:rPr>
              <a:pPr defTabSz="936392" fontAlgn="base">
                <a:spcBef>
                  <a:spcPct val="0"/>
                </a:spcBef>
                <a:spcAft>
                  <a:spcPct val="0"/>
                </a:spcAft>
                <a:defRPr/>
              </a:pPr>
              <a:t>38</a:t>
            </a:fld>
            <a:endParaRPr lang="en-US" dirty="0"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There’s always going to be some turnover.   It’s useful for an organization to know why supporters don’t volunteer – be sure to ask them periodically so you don’t assume the reasons are beyond your control.</a:t>
            </a:r>
          </a:p>
          <a:p>
            <a:pPr eaLnBrk="1" hangingPunct="1">
              <a:spcBef>
                <a:spcPct val="0"/>
              </a:spcBef>
            </a:pPr>
            <a:r>
              <a:rPr lang="en-US" dirty="0" smtClean="0"/>
              <a:t>And in fact we were struck by the number of reasons members gave for not volunteering that could be addressed with fairly simple adjustments to a volunteer program. About 20-40% of members gave these five reasons.  There are others in the book. This is where you come in.   Although you’re never going to interest all of your membership in volunteering, it’s good to see some achievable ways to increase member volunteering – especially by providing regular, direct and consistent information to members about the opportunities.  </a:t>
            </a:r>
          </a:p>
          <a:p>
            <a:pPr eaLnBrk="1" hangingPunct="1">
              <a:spcBef>
                <a:spcPct val="0"/>
              </a:spcBef>
            </a:pPr>
            <a:endParaRPr lang="en-US" dirty="0" smtClean="0"/>
          </a:p>
          <a:p>
            <a:pPr eaLnBrk="1" hangingPunct="1">
              <a:spcBef>
                <a:spcPct val="0"/>
              </a:spcBef>
            </a:pPr>
            <a:r>
              <a:rPr lang="en-US" dirty="0" smtClean="0"/>
              <a:t>You may question why I categorize the fact that members volunteer elsewhere as something that could be controlled – but recall that association members are already volunteering for multiple organizations.  I don’t think it’s an either/or proposition to get them interested in your organization versus another volunteer opportunity.  But you do have to be able to present them with a compelling reason for why they should volunteer for you.</a:t>
            </a:r>
          </a:p>
          <a:p>
            <a:pPr eaLnBrk="1" hangingPunct="1">
              <a:spcBef>
                <a:spcPct val="0"/>
              </a:spcBef>
            </a:pPr>
            <a:endParaRPr lang="en-US" dirty="0" smtClean="0"/>
          </a:p>
          <a:p>
            <a:pPr eaLnBrk="1" hangingPunct="1">
              <a:spcBef>
                <a:spcPct val="0"/>
              </a:spcBef>
            </a:pPr>
            <a:r>
              <a:rPr lang="en-US" dirty="0" smtClean="0"/>
              <a:t>No culture</a:t>
            </a:r>
            <a:r>
              <a:rPr lang="en-US" baseline="0" dirty="0" smtClean="0"/>
              <a:t> of volunteering; don’t understand the benefits to them. </a:t>
            </a: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F8F50-B75A-42E8-AA18-8265E30A54A4}" type="slidenum">
              <a:rPr lang="en-US" smtClean="0">
                <a:ea typeface="ＭＳ Ｐゴシック" pitchFamily="34" charset="-128"/>
              </a:rPr>
              <a:pPr fontAlgn="base">
                <a:spcBef>
                  <a:spcPct val="0"/>
                </a:spcBef>
                <a:spcAft>
                  <a:spcPct val="0"/>
                </a:spcAft>
                <a:defRPr/>
              </a:pPr>
              <a:t>40</a:t>
            </a:fld>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From: </a:t>
            </a:r>
            <a:r>
              <a:rPr lang="en-US" i="1" smtClean="0"/>
              <a:t>199 Ideas: Member Service and Engagement</a:t>
            </a:r>
            <a:r>
              <a:rPr lang="en-US" smtClean="0"/>
              <a:t>, published by ASAE (2011)</a:t>
            </a:r>
          </a:p>
          <a:p>
            <a:endParaRPr lang="en-US" smtClean="0"/>
          </a:p>
        </p:txBody>
      </p:sp>
      <p:sp>
        <p:nvSpPr>
          <p:cNvPr id="4" name="Slide Number Placeholder 3"/>
          <p:cNvSpPr>
            <a:spLocks noGrp="1"/>
          </p:cNvSpPr>
          <p:nvPr>
            <p:ph type="sldNum" sz="quarter" idx="5"/>
          </p:nvPr>
        </p:nvSpPr>
        <p:spPr/>
        <p:txBody>
          <a:bodyPr/>
          <a:lstStyle/>
          <a:p>
            <a:pPr>
              <a:defRPr/>
            </a:pPr>
            <a:fld id="{DD02649B-C978-45AB-B359-5147BA2C4FD9}" type="slidenum">
              <a:rPr lang="en-US" smtClean="0"/>
              <a:pPr>
                <a:defRPr/>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 can start with a look at ASAE research findings from the Decision to Join (2008).  A lot has changed in the environment, but these findings are still relevant.</a:t>
            </a:r>
          </a:p>
          <a:p>
            <a:r>
              <a:rPr lang="en-US" smtClean="0"/>
              <a:t>We can start with a look at ASAE research findings from the Decision to Join (2008).  A lot has changed in the environment, but these findings are still relevant.</a:t>
            </a:r>
          </a:p>
          <a:p>
            <a:endParaRPr lang="en-US" smtClean="0"/>
          </a:p>
        </p:txBody>
      </p:sp>
      <p:sp>
        <p:nvSpPr>
          <p:cNvPr id="4" name="Slide Number Placeholder 3"/>
          <p:cNvSpPr>
            <a:spLocks noGrp="1"/>
          </p:cNvSpPr>
          <p:nvPr>
            <p:ph type="sldNum" sz="quarter" idx="5"/>
          </p:nvPr>
        </p:nvSpPr>
        <p:spPr/>
        <p:txBody>
          <a:bodyPr/>
          <a:lstStyle/>
          <a:p>
            <a:pPr>
              <a:defRPr/>
            </a:pPr>
            <a:fld id="{15713A13-F216-4B39-8DD4-621B6AFA6D19}" type="slidenum">
              <a:rPr lang="en-US" smtClean="0"/>
              <a:pPr>
                <a:defRPr/>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ea typeface="MS PGothic" pitchFamily="34" charset="-128"/>
            </a:endParaRPr>
          </a:p>
          <a:p>
            <a:pPr eaLnBrk="1" hangingPunct="1">
              <a:spcBef>
                <a:spcPct val="0"/>
              </a:spcBef>
            </a:pPr>
            <a:endParaRPr lang="en-US" b="1" smtClean="0">
              <a:ea typeface="MS PGothic" pitchFamily="34" charset="-128"/>
            </a:endParaRPr>
          </a:p>
          <a:p>
            <a:pPr eaLnBrk="1" hangingPunct="1">
              <a:spcBef>
                <a:spcPct val="0"/>
              </a:spcBef>
            </a:pPr>
            <a:endParaRPr lang="en-US" smtClean="0">
              <a:ea typeface="MS PGothic" pitchFamily="34" charset="-128"/>
            </a:endParaRPr>
          </a:p>
          <a:p>
            <a:pPr eaLnBrk="1" hangingPunct="1">
              <a:spcBef>
                <a:spcPct val="0"/>
              </a:spcBef>
            </a:pPr>
            <a:r>
              <a:rPr lang="en-US" smtClean="0">
                <a:ea typeface="MS PGothic" pitchFamily="34" charset="-128"/>
              </a:rPr>
              <a:t>If you</a:t>
            </a:r>
            <a:r>
              <a:rPr lang="ja-JP" altLang="en-US" smtClean="0"/>
              <a:t>’</a:t>
            </a:r>
            <a:r>
              <a:rPr lang="en-US" altLang="ja-JP" smtClean="0"/>
              <a:t>re looking for a cheat sheet for building a membership dominance, the advice in this book comes down to six key points:</a:t>
            </a:r>
          </a:p>
          <a:p>
            <a:pPr eaLnBrk="1" hangingPunct="1">
              <a:spcBef>
                <a:spcPct val="0"/>
              </a:spcBef>
            </a:pPr>
            <a:r>
              <a:rPr lang="en-US" smtClean="0">
                <a:ea typeface="MS PGothic" pitchFamily="34" charset="-128"/>
              </a:rPr>
              <a:t>Understand what your members want and need. </a:t>
            </a:r>
          </a:p>
          <a:p>
            <a:pPr eaLnBrk="1" hangingPunct="1">
              <a:spcBef>
                <a:spcPct val="0"/>
              </a:spcBef>
            </a:pPr>
            <a:r>
              <a:rPr lang="en-US" smtClean="0">
                <a:ea typeface="MS PGothic" pitchFamily="34" charset="-128"/>
              </a:rPr>
              <a:t>Develop member benefits that solve the problems of your target audience. </a:t>
            </a:r>
          </a:p>
          <a:p>
            <a:pPr eaLnBrk="1" hangingPunct="1">
              <a:spcBef>
                <a:spcPct val="0"/>
              </a:spcBef>
            </a:pPr>
            <a:r>
              <a:rPr lang="en-US" smtClean="0">
                <a:ea typeface="MS PGothic" pitchFamily="34" charset="-128"/>
              </a:rPr>
              <a:t>Assess the costs to provide those benefits and get rid of anything that doesn</a:t>
            </a:r>
            <a:r>
              <a:rPr lang="ja-JP" altLang="en-US" smtClean="0"/>
              <a:t>’</a:t>
            </a:r>
            <a:r>
              <a:rPr lang="en-US" altLang="ja-JP" smtClean="0"/>
              <a:t>t provide a benefit.</a:t>
            </a:r>
          </a:p>
          <a:p>
            <a:pPr eaLnBrk="1" hangingPunct="1">
              <a:spcBef>
                <a:spcPct val="0"/>
              </a:spcBef>
            </a:pPr>
            <a:r>
              <a:rPr lang="en-US" smtClean="0">
                <a:ea typeface="MS PGothic" pitchFamily="34" charset="-128"/>
              </a:rPr>
              <a:t>Put a membership model in place that both aligns with the way your audience wants to pay to have their problems solved and makes it easy for your offering to sell.</a:t>
            </a:r>
          </a:p>
          <a:p>
            <a:pPr eaLnBrk="1" hangingPunct="1">
              <a:spcBef>
                <a:spcPct val="0"/>
              </a:spcBef>
            </a:pPr>
            <a:r>
              <a:rPr lang="en-US" smtClean="0">
                <a:ea typeface="MS PGothic" pitchFamily="34" charset="-128"/>
              </a:rPr>
              <a:t>Test these offerings and revenue models with members and nonmembers. Make adjustments accordingly.</a:t>
            </a:r>
          </a:p>
          <a:p>
            <a:pPr eaLnBrk="1" hangingPunct="1">
              <a:spcBef>
                <a:spcPct val="0"/>
              </a:spcBef>
            </a:pPr>
            <a:r>
              <a:rPr lang="en-US" smtClean="0">
                <a:ea typeface="MS PGothic" pitchFamily="34" charset="-128"/>
              </a:rPr>
              <a:t>Repeat.</a:t>
            </a:r>
          </a:p>
          <a:p>
            <a:pPr eaLnBrk="1" hangingPunct="1">
              <a:spcBef>
                <a:spcPct val="0"/>
              </a:spcBef>
            </a:pPr>
            <a:r>
              <a:rPr lang="en-US" smtClean="0">
                <a:ea typeface="MS PGothic" pitchFamily="34" charset="-128"/>
              </a:rPr>
              <a:t/>
            </a:r>
            <a:br>
              <a:rPr lang="en-US" smtClean="0">
                <a:ea typeface="MS PGothic" pitchFamily="34" charset="-128"/>
              </a:rPr>
            </a:br>
            <a:r>
              <a:rPr lang="en-US" smtClean="0">
                <a:ea typeface="MS PGothic" pitchFamily="34" charset="-128"/>
              </a:rPr>
              <a:t>If you</a:t>
            </a:r>
            <a:r>
              <a:rPr lang="ja-JP" altLang="en-US" smtClean="0"/>
              <a:t>’</a:t>
            </a:r>
            <a:r>
              <a:rPr lang="en-US" altLang="ja-JP" smtClean="0"/>
              <a:t>re looking for one piece of light-a-fire-under-my-CEO information it</a:t>
            </a:r>
            <a:r>
              <a:rPr lang="ja-JP" altLang="en-US" smtClean="0"/>
              <a:t>’</a:t>
            </a:r>
            <a:r>
              <a:rPr lang="en-US" altLang="ja-JP" smtClean="0"/>
              <a:t>s this: Change or die. There are no alternatives.</a:t>
            </a:r>
          </a:p>
          <a:p>
            <a:pPr eaLnBrk="1" hangingPunct="1">
              <a:spcBef>
                <a:spcPct val="0"/>
              </a:spcBef>
            </a:pPr>
            <a:endParaRPr lang="en-US" smtClean="0">
              <a:ea typeface="MS PGothic" pitchFamily="34" charset="-128"/>
            </a:endParaRP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EB9E93-4BEF-4EC0-93FB-25CE0E768E6D}" type="slidenum">
              <a:rPr lang="en-US" smtClean="0">
                <a:ea typeface="ＭＳ Ｐゴシック" pitchFamily="34" charset="-128"/>
              </a:rPr>
              <a:pPr fontAlgn="base">
                <a:spcBef>
                  <a:spcPct val="0"/>
                </a:spcBef>
                <a:spcAft>
                  <a:spcPct val="0"/>
                </a:spcAft>
                <a:defRPr/>
              </a:pPr>
              <a:t>45</a:t>
            </a:fld>
            <a:endParaRPr 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Europe notice the importance of connecting practitioners.</a:t>
            </a:r>
          </a:p>
        </p:txBody>
      </p:sp>
      <p:sp>
        <p:nvSpPr>
          <p:cNvPr id="4" name="Slide Number Placeholder 3"/>
          <p:cNvSpPr>
            <a:spLocks noGrp="1"/>
          </p:cNvSpPr>
          <p:nvPr>
            <p:ph type="sldNum" sz="quarter" idx="5"/>
          </p:nvPr>
        </p:nvSpPr>
        <p:spPr/>
        <p:txBody>
          <a:bodyPr/>
          <a:lstStyle/>
          <a:p>
            <a:pPr>
              <a:defRPr/>
            </a:pPr>
            <a:fld id="{F5B6AA51-2B32-466E-96F8-4DFD507E4C8F}"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956416-E538-4C4F-B6FD-A6421A8CCD0D}"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From: </a:t>
            </a:r>
            <a:r>
              <a:rPr lang="en-US" i="1" dirty="0" smtClean="0"/>
              <a:t>Road to Relevance: 5 Strategies for Competitive Associations</a:t>
            </a:r>
            <a:r>
              <a:rPr lang="en-US" dirty="0" smtClean="0"/>
              <a:t>, by Harrison </a:t>
            </a:r>
            <a:r>
              <a:rPr lang="en-US" dirty="0" err="1" smtClean="0"/>
              <a:t>Coerver</a:t>
            </a:r>
            <a:r>
              <a:rPr lang="en-US" dirty="0" smtClean="0"/>
              <a:t> and Mary Byers, CAE Published by ASAE (2013)</a:t>
            </a:r>
          </a:p>
          <a:p>
            <a:endParaRPr lang="en-US" dirty="0" smtClean="0"/>
          </a:p>
        </p:txBody>
      </p:sp>
      <p:sp>
        <p:nvSpPr>
          <p:cNvPr id="4" name="Slide Number Placeholder 3"/>
          <p:cNvSpPr>
            <a:spLocks noGrp="1"/>
          </p:cNvSpPr>
          <p:nvPr>
            <p:ph type="sldNum" sz="quarter" idx="5"/>
          </p:nvPr>
        </p:nvSpPr>
        <p:spPr/>
        <p:txBody>
          <a:bodyPr/>
          <a:lstStyle/>
          <a:p>
            <a:pPr>
              <a:defRPr/>
            </a:pPr>
            <a:fld id="{15375B54-7742-439D-9838-116D8060F1FC}"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400" i="1" dirty="0" smtClean="0"/>
              <a:t>Right now, the number one problem most people are facing is likely related to their finances. They economy has forced people out of jobs, cut into their savings, and jeopardized their futures</a:t>
            </a:r>
            <a:r>
              <a:rPr lang="en-US" sz="2400" dirty="0" smtClean="0"/>
              <a:t>.” (pg. 39)</a:t>
            </a:r>
          </a:p>
          <a:p>
            <a:pPr lvl="1"/>
            <a:r>
              <a:rPr lang="en-US" sz="2400" dirty="0" smtClean="0"/>
              <a:t>Don’t </a:t>
            </a:r>
            <a:r>
              <a:rPr lang="en-US" sz="2400" i="1" dirty="0" smtClean="0"/>
              <a:t>nickel-and-dime</a:t>
            </a:r>
            <a:r>
              <a:rPr lang="en-US" sz="2400" dirty="0" smtClean="0"/>
              <a:t>; members want more from their membership</a:t>
            </a:r>
          </a:p>
          <a:p>
            <a:endParaRPr lang="en-US" dirty="0" smtClean="0"/>
          </a:p>
        </p:txBody>
      </p:sp>
      <p:sp>
        <p:nvSpPr>
          <p:cNvPr id="4" name="Slide Number Placeholder 3"/>
          <p:cNvSpPr>
            <a:spLocks noGrp="1"/>
          </p:cNvSpPr>
          <p:nvPr>
            <p:ph type="sldNum" sz="quarter" idx="5"/>
          </p:nvPr>
        </p:nvSpPr>
        <p:spPr/>
        <p:txBody>
          <a:bodyPr/>
          <a:lstStyle/>
          <a:p>
            <a:pPr>
              <a:defRPr/>
            </a:pPr>
            <a:fld id="{BF14E041-86C8-4741-8D79-B96CCA61C993}"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ASAE_Center_Creative_PPT_BG_Art_Cove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ctrTitle"/>
          </p:nvPr>
        </p:nvSpPr>
        <p:spPr>
          <a:xfrm>
            <a:off x="560016" y="2365545"/>
            <a:ext cx="8050220" cy="1470025"/>
          </a:xfrm>
        </p:spPr>
        <p:txBody>
          <a:bodyPr/>
          <a:lstStyle>
            <a:lvl1pPr>
              <a:defRPr>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431B4C-17A6-4A8C-BBF0-70E608D138A9}" type="datetimeFigureOut">
              <a:rPr lang="en-US"/>
              <a:pPr>
                <a:defRPr/>
              </a:pPr>
              <a:t>11/6/2013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11E38-0377-4A85-9900-418851D3FB9A}" type="datetimeFigureOut">
              <a:rPr lang="en-US"/>
              <a:pPr>
                <a:defRPr/>
              </a:pPr>
              <a:t>11/6/2013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SAE_Center_Creative_PPT_BG_Art_Brea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814733"/>
            <a:ext cx="8229600" cy="1143000"/>
          </a:xfrm>
        </p:spPr>
        <p:txBody>
          <a:bodyPr/>
          <a:lstStyle>
            <a:lvl1pPr>
              <a:defRPr>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B74E5F-ABC1-4F9C-BC0F-7C0DCDFDCE9F}"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4B3E537-384D-4BBD-963B-E4C85D5707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F9EB71-6AB2-4D6D-963F-2D67F2A428F1}" type="datetimeFigureOut">
              <a:rPr lang="en-US"/>
              <a:pPr>
                <a:defRPr/>
              </a:pPr>
              <a:t>11/6/2013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40A0311-8897-4E4E-9EAA-0D086245ED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ASAE_Center_Creative_PPT_BG_Art_Slide.jpg"/>
          <p:cNvPicPr>
            <a:picLocks noChangeAspect="1"/>
          </p:cNvPicPr>
          <p:nvPr/>
        </p:nvPicPr>
        <p:blipFill>
          <a:blip r:embed="rId8"/>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555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NeueLT Std"/>
                <a:cs typeface="HelveticaNeueLT Std"/>
              </a:defRPr>
            </a:lvl1pPr>
          </a:lstStyle>
          <a:p>
            <a:pPr>
              <a:defRPr/>
            </a:pPr>
            <a:fld id="{2BCEAEE4-34D1-4C1C-B21C-B8D65054DE2D}" type="datetimeFigureOut">
              <a:rPr lang="en-US"/>
              <a:pPr>
                <a:defRPr/>
              </a:pPr>
              <a:t>11/6/2013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NeueLT Std"/>
                <a:cs typeface="HelveticaNeueLT Std"/>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21" r:id="rId1"/>
    <p:sldLayoutId id="2147483919" r:id="rId2"/>
    <p:sldLayoutId id="2147483920" r:id="rId3"/>
    <p:sldLayoutId id="2147483922" r:id="rId4"/>
    <p:sldLayoutId id="2147483923" r:id="rId5"/>
    <p:sldLayoutId id="2147483924" r:id="rId6"/>
  </p:sldLayoutIdLst>
  <p:txStyles>
    <p:titleStyle>
      <a:lvl1pPr algn="ctr" defTabSz="457200" rtl="0" eaLnBrk="0" fontAlgn="base" hangingPunct="0">
        <a:spcBef>
          <a:spcPct val="0"/>
        </a:spcBef>
        <a:spcAft>
          <a:spcPct val="0"/>
        </a:spcAft>
        <a:defRPr sz="4400" kern="1200">
          <a:solidFill>
            <a:schemeClr val="bg1"/>
          </a:solidFill>
          <a:latin typeface="HelveticaNeueLT Std"/>
          <a:ea typeface="HelveticaNeueLT Std"/>
          <a:cs typeface="HelveticaNeueLT Std"/>
        </a:defRPr>
      </a:lvl1pPr>
      <a:lvl2pPr algn="ctr" defTabSz="457200" rtl="0" eaLnBrk="0" fontAlgn="base" hangingPunct="0">
        <a:spcBef>
          <a:spcPct val="0"/>
        </a:spcBef>
        <a:spcAft>
          <a:spcPct val="0"/>
        </a:spcAft>
        <a:defRPr sz="4400">
          <a:solidFill>
            <a:schemeClr val="bg1"/>
          </a:solidFill>
          <a:latin typeface="HelveticaNeueLT Std"/>
          <a:ea typeface="HelveticaNeueLT Std"/>
          <a:cs typeface="HelveticaNeueLT Std"/>
        </a:defRPr>
      </a:lvl2pPr>
      <a:lvl3pPr algn="ctr" defTabSz="457200" rtl="0" eaLnBrk="0" fontAlgn="base" hangingPunct="0">
        <a:spcBef>
          <a:spcPct val="0"/>
        </a:spcBef>
        <a:spcAft>
          <a:spcPct val="0"/>
        </a:spcAft>
        <a:defRPr sz="4400">
          <a:solidFill>
            <a:schemeClr val="bg1"/>
          </a:solidFill>
          <a:latin typeface="HelveticaNeueLT Std"/>
          <a:ea typeface="HelveticaNeueLT Std"/>
          <a:cs typeface="HelveticaNeueLT Std"/>
        </a:defRPr>
      </a:lvl3pPr>
      <a:lvl4pPr algn="ctr" defTabSz="457200" rtl="0" eaLnBrk="0" fontAlgn="base" hangingPunct="0">
        <a:spcBef>
          <a:spcPct val="0"/>
        </a:spcBef>
        <a:spcAft>
          <a:spcPct val="0"/>
        </a:spcAft>
        <a:defRPr sz="4400">
          <a:solidFill>
            <a:schemeClr val="bg1"/>
          </a:solidFill>
          <a:latin typeface="HelveticaNeueLT Std"/>
          <a:ea typeface="HelveticaNeueLT Std"/>
          <a:cs typeface="HelveticaNeueLT Std"/>
        </a:defRPr>
      </a:lvl4pPr>
      <a:lvl5pPr algn="ctr" defTabSz="457200" rtl="0" eaLnBrk="0" fontAlgn="base" hangingPunct="0">
        <a:spcBef>
          <a:spcPct val="0"/>
        </a:spcBef>
        <a:spcAft>
          <a:spcPct val="0"/>
        </a:spcAft>
        <a:defRPr sz="4400">
          <a:solidFill>
            <a:schemeClr val="bg1"/>
          </a:solidFill>
          <a:latin typeface="HelveticaNeueLT Std"/>
          <a:ea typeface="HelveticaNeueLT Std"/>
          <a:cs typeface="HelveticaNeueLT Std"/>
        </a:defRPr>
      </a:lvl5pPr>
      <a:lvl6pPr marL="457200" algn="ctr" defTabSz="457200" rtl="0" fontAlgn="base">
        <a:spcBef>
          <a:spcPct val="0"/>
        </a:spcBef>
        <a:spcAft>
          <a:spcPct val="0"/>
        </a:spcAft>
        <a:defRPr sz="4400">
          <a:solidFill>
            <a:schemeClr val="bg1"/>
          </a:solidFill>
          <a:latin typeface="HelveticaNeueLT Std"/>
          <a:ea typeface="HelveticaNeueLT Std"/>
          <a:cs typeface="HelveticaNeueLT Std"/>
        </a:defRPr>
      </a:lvl6pPr>
      <a:lvl7pPr marL="914400" algn="ctr" defTabSz="457200" rtl="0" fontAlgn="base">
        <a:spcBef>
          <a:spcPct val="0"/>
        </a:spcBef>
        <a:spcAft>
          <a:spcPct val="0"/>
        </a:spcAft>
        <a:defRPr sz="4400">
          <a:solidFill>
            <a:schemeClr val="bg1"/>
          </a:solidFill>
          <a:latin typeface="HelveticaNeueLT Std"/>
          <a:ea typeface="HelveticaNeueLT Std"/>
          <a:cs typeface="HelveticaNeueLT Std"/>
        </a:defRPr>
      </a:lvl7pPr>
      <a:lvl8pPr marL="1371600" algn="ctr" defTabSz="457200" rtl="0" fontAlgn="base">
        <a:spcBef>
          <a:spcPct val="0"/>
        </a:spcBef>
        <a:spcAft>
          <a:spcPct val="0"/>
        </a:spcAft>
        <a:defRPr sz="4400">
          <a:solidFill>
            <a:schemeClr val="bg1"/>
          </a:solidFill>
          <a:latin typeface="HelveticaNeueLT Std"/>
          <a:ea typeface="HelveticaNeueLT Std"/>
          <a:cs typeface="HelveticaNeueLT Std"/>
        </a:defRPr>
      </a:lvl8pPr>
      <a:lvl9pPr marL="1828800" algn="ctr" defTabSz="457200" rtl="0" fontAlgn="base">
        <a:spcBef>
          <a:spcPct val="0"/>
        </a:spcBef>
        <a:spcAft>
          <a:spcPct val="0"/>
        </a:spcAft>
        <a:defRPr sz="4400">
          <a:solidFill>
            <a:schemeClr val="bg1"/>
          </a:solidFill>
          <a:latin typeface="HelveticaNeueLT Std"/>
          <a:ea typeface="HelveticaNeueLT Std"/>
          <a:cs typeface="HelveticaNeueLT Std"/>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HelveticaNeueLT Std"/>
          <a:ea typeface="HelveticaNeueLT Std"/>
          <a:cs typeface="HelveticaNeueLT Std"/>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HelveticaNeueLT Std"/>
          <a:ea typeface="HelveticaNeueLT Std"/>
          <a:cs typeface="HelveticaNeueLT Std"/>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HelveticaNeueLT Std"/>
          <a:ea typeface="HelveticaNeueLT Std"/>
          <a:cs typeface="HelveticaNeueLT Std"/>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NeueLT Std"/>
          <a:ea typeface="HelveticaNeueLT Std"/>
          <a:cs typeface="HelveticaNeueLT Std"/>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NeueLT Std"/>
          <a:ea typeface="HelveticaNeueLT Std"/>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GjU6XQZJ1kzxbM&amp;tbnid=ciJcmIhvG-e8MM:&amp;ved=0CAUQjRw&amp;url=http://morevolunteers.com/blog/category/volunteer/&amp;ei=MmB6Uo_6LIbvkQfLu4DoCw&amp;psig=AFQjCNG54DaiMQ1DzQtJ43AdPtQdJZsAzg&amp;ust=138383797254043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VP-bSo_jdK81-M&amp;tbnid=nwqWcyLW1V__8M:&amp;ved=0CAUQjRw&amp;url=http://basicblogtips.com/blog-trust-factor.html&amp;ei=rGF6UobkN5OkkQfAvYDgCw&amp;psig=AFQjCNGJVCFuThcjIXuaPS5v4j6SoM5FRw&amp;ust=138383845988116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1fPQyczm9Nd9M&amp;tbnid=mGVOQAjARFabsM:&amp;ved=0CAUQjRw&amp;url=http://www.leansystemsinstitute.com/blog/the-components-of-knowledge-work/&amp;ei=BGN6UoOTAobNkAfQyIHYCw&amp;bvm=bv.55980276,d.cWc&amp;psig=AFQjCNEE_baIXUATzYgdxgEtGhhLCgvAAw&amp;ust=138383878602778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1fPQyczm9Nd9M&amp;tbnid=mGVOQAjARFabsM:&amp;ved=0CAUQjRw&amp;url=http://www.leansystemsinstitute.com/blog/the-components-of-knowledge-work/&amp;ei=BGN6UoOTAobNkAfQyIHYCw&amp;bvm=bv.55980276,d.cWc&amp;psig=AFQjCNEE_baIXUATzYgdxgEtGhhLCgvAAw&amp;ust=138383878602778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Y46o_5XdN4ZoKM&amp;tbnid=7TEpza0m53KPqM:&amp;ved=0CAUQjRw&amp;url=http://blog.endhomelessness.org/advocacy-how-to-you-can-be-an-advocate/&amp;ei=LnV6UqeuDsHbkQfQ5YGADA&amp;bvm=bv.55980276,d.cWc&amp;psig=AFQjCNGrAhD68a8wBOTH99aKsYTuJyIqiw&amp;ust=138384009240326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YIygi65RNv1ZqM&amp;tbnid=hu3hpy3zMxB4qM:&amp;ved=0CAUQjRw&amp;url=http://www.zenartsla.com/news/juggling-joggling/&amp;ei=ZFl6UqaQH8jvkQfSg4HQCw&amp;bvm=bv.55980276,d.cWc&amp;psig=AFQjCNHa4sk0_3fnw3ClRS7E0hFy-aexgw&amp;ust=1383836199384876"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yourcareermatters.files.wordpress.com/2010/07/praise.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YIygi65RNv1ZqM&amp;tbnid=hu3hpy3zMxB4qM:&amp;ved=0CAUQjRw&amp;url=http://www.zenartsla.com/news/juggling-joggling/&amp;ei=ZFl6UqaQH8jvkQfSg4HQCw&amp;bvm=bv.55980276,d.cWc&amp;psig=AFQjCNHa4sk0_3fnw3ClRS7E0hFy-aexgw&amp;ust=1383836199384876" TargetMode="External"/><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3.jpeg"/><Relationship Id="rId4" Type="http://schemas.openxmlformats.org/officeDocument/2006/relationships/image" Target="../media/image12.jpeg"/><Relationship Id="rId9"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hyperlink" Target="http://www.associationsnow.com/"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mailto:srobertson@asaecenter.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281333"/>
          </a:xfrm>
        </p:spPr>
        <p:txBody>
          <a:bodyPr/>
          <a:lstStyle/>
          <a:p>
            <a:r>
              <a:rPr lang="en-US" sz="5400" dirty="0" smtClean="0"/>
              <a:t>Ensuring </a:t>
            </a:r>
            <a:r>
              <a:rPr lang="en-US" sz="5400" dirty="0" smtClean="0"/>
              <a:t>Value for </a:t>
            </a:r>
            <a:br>
              <a:rPr lang="en-US" sz="5400" dirty="0" smtClean="0"/>
            </a:br>
            <a:r>
              <a:rPr lang="en-US" sz="5400" dirty="0" smtClean="0"/>
              <a:t>Your Members</a:t>
            </a:r>
            <a:r>
              <a:rPr lang="en-US" sz="4800" dirty="0" smtClean="0"/>
              <a:t/>
            </a:r>
            <a:br>
              <a:rPr lang="en-US" sz="4800" dirty="0" smtClean="0"/>
            </a:br>
            <a:r>
              <a:rPr lang="en-US" sz="3200" dirty="0" smtClean="0"/>
              <a:t>UIA Associations Round Table</a:t>
            </a:r>
            <a:r>
              <a:rPr lang="en-US" dirty="0" smtClean="0"/>
              <a:t/>
            </a:r>
            <a:br>
              <a:rPr lang="en-US" dirty="0" smtClean="0"/>
            </a:br>
            <a:r>
              <a:rPr lang="en-US" sz="2800" dirty="0" smtClean="0"/>
              <a:t>Brussels, November </a:t>
            </a:r>
            <a:r>
              <a:rPr lang="en-US" sz="2800" dirty="0" smtClean="0"/>
              <a:t>2013</a:t>
            </a:r>
            <a:endParaRPr lang="en-US" dirty="0"/>
          </a:p>
        </p:txBody>
      </p:sp>
      <p:sp>
        <p:nvSpPr>
          <p:cNvPr id="3" name="TextBox 2"/>
          <p:cNvSpPr txBox="1"/>
          <p:nvPr/>
        </p:nvSpPr>
        <p:spPr>
          <a:xfrm>
            <a:off x="4343400" y="4572000"/>
            <a:ext cx="4495800" cy="1631216"/>
          </a:xfrm>
          <a:prstGeom prst="rect">
            <a:avLst/>
          </a:prstGeom>
          <a:noFill/>
        </p:spPr>
        <p:txBody>
          <a:bodyPr wrap="square" rtlCol="0">
            <a:spAutoFit/>
          </a:bodyPr>
          <a:lstStyle/>
          <a:p>
            <a:pPr algn="r"/>
            <a:r>
              <a:rPr lang="en-US" sz="2000" dirty="0" smtClean="0">
                <a:solidFill>
                  <a:schemeClr val="bg1"/>
                </a:solidFill>
                <a:latin typeface="HelveticaNeueLT Std"/>
              </a:rPr>
              <a:t>Susan Robertson, </a:t>
            </a:r>
            <a:r>
              <a:rPr lang="en-US" sz="2000" dirty="0" smtClean="0">
                <a:solidFill>
                  <a:schemeClr val="bg1"/>
                </a:solidFill>
                <a:latin typeface="HelveticaNeueLT Std"/>
              </a:rPr>
              <a:t>CAE</a:t>
            </a:r>
          </a:p>
          <a:p>
            <a:pPr algn="r"/>
            <a:r>
              <a:rPr lang="en-US" sz="2000" dirty="0" smtClean="0">
                <a:solidFill>
                  <a:schemeClr val="bg1"/>
                </a:solidFill>
                <a:latin typeface="HelveticaNeueLT Std"/>
              </a:rPr>
              <a:t>Executive Vice President, ASAE</a:t>
            </a:r>
            <a:endParaRPr lang="en-US" sz="2000" dirty="0" smtClean="0">
              <a:solidFill>
                <a:schemeClr val="bg1"/>
              </a:solidFill>
              <a:latin typeface="HelveticaNeueLT Std"/>
            </a:endParaRPr>
          </a:p>
          <a:p>
            <a:pPr algn="r"/>
            <a:r>
              <a:rPr lang="en-US" sz="2000" dirty="0" smtClean="0">
                <a:solidFill>
                  <a:schemeClr val="bg1"/>
                </a:solidFill>
                <a:latin typeface="HelveticaNeueLT Std"/>
              </a:rPr>
              <a:t>President, ASAE Foundation</a:t>
            </a:r>
            <a:r>
              <a:rPr lang="en-US" sz="2000" dirty="0" smtClean="0">
                <a:solidFill>
                  <a:schemeClr val="bg1"/>
                </a:solidFill>
                <a:latin typeface="HelveticaNeueLT Std"/>
              </a:rPr>
              <a:t/>
            </a:r>
            <a:br>
              <a:rPr lang="en-US" sz="2000" dirty="0" smtClean="0">
                <a:solidFill>
                  <a:schemeClr val="bg1"/>
                </a:solidFill>
                <a:latin typeface="HelveticaNeueLT Std"/>
              </a:rPr>
            </a:br>
            <a:r>
              <a:rPr lang="en-US" sz="2000" dirty="0" smtClean="0">
                <a:solidFill>
                  <a:schemeClr val="bg1"/>
                </a:solidFill>
                <a:latin typeface="HelveticaNeueLT Std"/>
              </a:rPr>
              <a:t>Washington, DC, USA</a:t>
            </a:r>
          </a:p>
          <a:p>
            <a:pPr algn="r"/>
            <a:endParaRPr lang="en-US" sz="2000" dirty="0">
              <a:solidFill>
                <a:schemeClr val="bg1"/>
              </a:solidFill>
              <a:latin typeface="HelveticaNeueLT St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Membership Value</a:t>
            </a:r>
          </a:p>
        </p:txBody>
      </p:sp>
      <p:sp>
        <p:nvSpPr>
          <p:cNvPr id="15363" name="Content Placeholder 2"/>
          <p:cNvSpPr>
            <a:spLocks noGrp="1"/>
          </p:cNvSpPr>
          <p:nvPr>
            <p:ph idx="1"/>
          </p:nvPr>
        </p:nvSpPr>
        <p:spPr/>
        <p:txBody>
          <a:bodyPr/>
          <a:lstStyle/>
          <a:p>
            <a:pPr algn="ctr">
              <a:buFont typeface="Arial" pitchFamily="34" charset="0"/>
              <a:buNone/>
            </a:pPr>
            <a:r>
              <a:rPr lang="en-US" sz="4000" dirty="0" smtClean="0"/>
              <a:t>“The </a:t>
            </a:r>
            <a:r>
              <a:rPr lang="en-US" sz="4000" dirty="0" smtClean="0"/>
              <a:t>number one reason members join an association is because they believe that association will help them solve a </a:t>
            </a:r>
            <a:r>
              <a:rPr lang="en-US" sz="4000" dirty="0" smtClean="0"/>
              <a:t>problem.”</a:t>
            </a:r>
            <a:endParaRPr lang="en-US" sz="4000" dirty="0" smtClean="0"/>
          </a:p>
          <a:p>
            <a:pPr>
              <a:buFont typeface="Arial" pitchFamily="34" charset="0"/>
              <a:buNone/>
            </a:pPr>
            <a:endParaRPr lang="en-US" sz="1100" i="1" dirty="0" smtClean="0"/>
          </a:p>
          <a:p>
            <a:pPr>
              <a:buFont typeface="Arial" pitchFamily="34" charset="0"/>
              <a:buNone/>
            </a:pPr>
            <a:endParaRPr lang="en-US" sz="1100" i="1" dirty="0" smtClean="0"/>
          </a:p>
          <a:p>
            <a:pPr>
              <a:buFont typeface="Arial" pitchFamily="34" charset="0"/>
              <a:buNone/>
            </a:pPr>
            <a:endParaRPr lang="en-US" sz="1100" i="1" dirty="0" smtClean="0"/>
          </a:p>
          <a:p>
            <a:pPr>
              <a:buFont typeface="Arial" pitchFamily="34" charset="0"/>
              <a:buNone/>
            </a:pPr>
            <a:endParaRPr lang="en-US" sz="1600" i="1" dirty="0" smtClean="0"/>
          </a:p>
          <a:p>
            <a:pPr>
              <a:buFont typeface="Arial" pitchFamily="34" charset="0"/>
              <a:buNone/>
            </a:pPr>
            <a:endParaRPr lang="en-US" sz="1600" i="1" dirty="0" smtClean="0"/>
          </a:p>
          <a:p>
            <a:pPr algn="ctr">
              <a:buFont typeface="Arial" pitchFamily="34" charset="0"/>
              <a:buNone/>
            </a:pPr>
            <a:r>
              <a:rPr lang="en-US" sz="1600" i="1" dirty="0" smtClean="0"/>
              <a:t>The End of Membership as We Know It: Building the Fortune-Flipping, Must-Have Association of the Next Century</a:t>
            </a:r>
            <a:r>
              <a:rPr lang="en-US" sz="1600" dirty="0" smtClean="0"/>
              <a:t> by Sarah L. </a:t>
            </a:r>
            <a:r>
              <a:rPr lang="en-US" sz="1600" dirty="0" err="1" smtClean="0"/>
              <a:t>Sladek</a:t>
            </a:r>
            <a:r>
              <a:rPr lang="en-US" sz="1600" dirty="0" smtClean="0"/>
              <a:t>, Published by ASAE (2011)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Walk in Your </a:t>
            </a:r>
            <a:r>
              <a:rPr lang="en-US" dirty="0" smtClean="0"/>
              <a:t>Members’ </a:t>
            </a:r>
            <a:r>
              <a:rPr lang="en-US" dirty="0" smtClean="0"/>
              <a:t>Shoes</a:t>
            </a:r>
          </a:p>
        </p:txBody>
      </p:sp>
      <p:sp>
        <p:nvSpPr>
          <p:cNvPr id="16387" name="Content Placeholder 2"/>
          <p:cNvSpPr>
            <a:spLocks noGrp="1"/>
          </p:cNvSpPr>
          <p:nvPr>
            <p:ph idx="1"/>
          </p:nvPr>
        </p:nvSpPr>
        <p:spPr>
          <a:xfrm>
            <a:off x="3581400" y="1371600"/>
            <a:ext cx="5334000" cy="4953000"/>
          </a:xfrm>
        </p:spPr>
        <p:txBody>
          <a:bodyPr/>
          <a:lstStyle/>
          <a:p>
            <a:r>
              <a:rPr lang="en-US" sz="2700" dirty="0" smtClean="0"/>
              <a:t>What are your member’s objectives?</a:t>
            </a:r>
          </a:p>
          <a:p>
            <a:r>
              <a:rPr lang="en-US" sz="2700" dirty="0" smtClean="0"/>
              <a:t>What are they trying to accomplish?</a:t>
            </a:r>
          </a:p>
          <a:p>
            <a:r>
              <a:rPr lang="en-US" sz="2700" dirty="0" smtClean="0"/>
              <a:t>What problems are they trying to solve?</a:t>
            </a:r>
          </a:p>
          <a:p>
            <a:r>
              <a:rPr lang="en-US" sz="2700" dirty="0" smtClean="0"/>
              <a:t>What trends are impacting their businesses and organizations?</a:t>
            </a:r>
          </a:p>
          <a:p>
            <a:r>
              <a:rPr lang="en-US" sz="2700" dirty="0" smtClean="0"/>
              <a:t>What can you provide that they can’t provide themselves?</a:t>
            </a:r>
          </a:p>
        </p:txBody>
      </p:sp>
      <p:pic>
        <p:nvPicPr>
          <p:cNvPr id="16388" name="Picture 3" descr="4670737727_69e6fd6ae4_o.jpg"/>
          <p:cNvPicPr>
            <a:picLocks noChangeAspect="1"/>
          </p:cNvPicPr>
          <p:nvPr/>
        </p:nvPicPr>
        <p:blipFill>
          <a:blip r:embed="rId3"/>
          <a:srcRect l="10797" t="14978" r="15279"/>
          <a:stretch>
            <a:fillRect/>
          </a:stretch>
        </p:blipFill>
        <p:spPr bwMode="auto">
          <a:xfrm>
            <a:off x="0" y="1447800"/>
            <a:ext cx="3581400" cy="438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a:xfrm>
            <a:off x="0" y="55563"/>
            <a:ext cx="8686800" cy="1011237"/>
          </a:xfrm>
        </p:spPr>
        <p:txBody>
          <a:bodyPr/>
          <a:lstStyle/>
          <a:p>
            <a:r>
              <a:rPr lang="en-US" dirty="0" smtClean="0"/>
              <a:t>Learn More </a:t>
            </a:r>
            <a:r>
              <a:rPr lang="en-US" dirty="0" smtClean="0"/>
              <a:t>About…</a:t>
            </a:r>
            <a:endParaRPr lang="en-US" dirty="0" smtClean="0"/>
          </a:p>
        </p:txBody>
      </p:sp>
      <p:sp>
        <p:nvSpPr>
          <p:cNvPr id="17413" name="Content Placeholder 5"/>
          <p:cNvSpPr>
            <a:spLocks noGrp="1"/>
          </p:cNvSpPr>
          <p:nvPr>
            <p:ph sz="half" idx="2"/>
          </p:nvPr>
        </p:nvSpPr>
        <p:spPr>
          <a:xfrm>
            <a:off x="304800" y="4800600"/>
            <a:ext cx="4040188" cy="2057400"/>
          </a:xfrm>
        </p:spPr>
        <p:txBody>
          <a:bodyPr/>
          <a:lstStyle/>
          <a:p>
            <a:pPr>
              <a:buFont typeface="Arial" pitchFamily="34" charset="0"/>
              <a:buNone/>
            </a:pPr>
            <a:endParaRPr lang="en-US" dirty="0" smtClean="0"/>
          </a:p>
          <a:p>
            <a:endParaRPr lang="en-US" dirty="0" smtClean="0"/>
          </a:p>
        </p:txBody>
      </p:sp>
      <p:sp>
        <p:nvSpPr>
          <p:cNvPr id="17414" name="Text Placeholder 6"/>
          <p:cNvSpPr>
            <a:spLocks noGrp="1"/>
          </p:cNvSpPr>
          <p:nvPr>
            <p:ph type="body" sz="quarter" idx="3"/>
          </p:nvPr>
        </p:nvSpPr>
        <p:spPr>
          <a:xfrm>
            <a:off x="457200" y="1524000"/>
            <a:ext cx="8077200" cy="639763"/>
          </a:xfrm>
        </p:spPr>
        <p:txBody>
          <a:bodyPr/>
          <a:lstStyle/>
          <a:p>
            <a:r>
              <a:rPr lang="en-US" sz="3200" dirty="0" smtClean="0"/>
              <a:t>Research the </a:t>
            </a:r>
            <a:r>
              <a:rPr lang="en-US" sz="3200" u="sng" dirty="0" smtClean="0">
                <a:solidFill>
                  <a:srgbClr val="0070C0"/>
                </a:solidFill>
              </a:rPr>
              <a:t>market</a:t>
            </a:r>
            <a:r>
              <a:rPr lang="en-US" sz="3200" dirty="0" smtClean="0"/>
              <a:t> and your </a:t>
            </a:r>
            <a:r>
              <a:rPr lang="en-US" sz="3200" u="sng" dirty="0" smtClean="0">
                <a:solidFill>
                  <a:srgbClr val="0070C0"/>
                </a:solidFill>
              </a:rPr>
              <a:t>members</a:t>
            </a:r>
            <a:r>
              <a:rPr lang="en-US" sz="3200" dirty="0" smtClean="0"/>
              <a:t>.</a:t>
            </a:r>
            <a:endParaRPr lang="en-US" sz="3200" dirty="0" smtClean="0"/>
          </a:p>
        </p:txBody>
      </p:sp>
      <p:pic>
        <p:nvPicPr>
          <p:cNvPr id="10" name="Picture 9" descr="http://www.writeawriting.com/wp-content/uploads/2011/10/research-design-desinition-types-explained.jpg"/>
          <p:cNvPicPr/>
          <p:nvPr/>
        </p:nvPicPr>
        <p:blipFill>
          <a:blip r:embed="rId3" cstate="print"/>
          <a:srcRect/>
          <a:stretch>
            <a:fillRect/>
          </a:stretch>
        </p:blipFill>
        <p:spPr bwMode="auto">
          <a:xfrm>
            <a:off x="0" y="2971800"/>
            <a:ext cx="5486400" cy="3659162"/>
          </a:xfrm>
          <a:prstGeom prst="rect">
            <a:avLst/>
          </a:prstGeom>
          <a:noFill/>
          <a:ln w="9525">
            <a:noFill/>
            <a:miter lim="800000"/>
            <a:headEnd/>
            <a:tailEnd/>
          </a:ln>
        </p:spPr>
      </p:pic>
      <p:sp>
        <p:nvSpPr>
          <p:cNvPr id="17415" name="Content Placeholder 7"/>
          <p:cNvSpPr>
            <a:spLocks noGrp="1"/>
          </p:cNvSpPr>
          <p:nvPr>
            <p:ph sz="quarter" idx="4"/>
          </p:nvPr>
        </p:nvSpPr>
        <p:spPr>
          <a:xfrm>
            <a:off x="5029200" y="2525712"/>
            <a:ext cx="3886200" cy="3951288"/>
          </a:xfrm>
        </p:spPr>
        <p:txBody>
          <a:bodyPr/>
          <a:lstStyle/>
          <a:p>
            <a:r>
              <a:rPr lang="en-US" dirty="0" smtClean="0"/>
              <a:t>Market Analysis</a:t>
            </a:r>
          </a:p>
          <a:p>
            <a:r>
              <a:rPr lang="en-US" dirty="0" smtClean="0"/>
              <a:t>Competitive Analysis</a:t>
            </a:r>
          </a:p>
          <a:p>
            <a:r>
              <a:rPr lang="en-US" dirty="0" smtClean="0"/>
              <a:t>Content Analysis</a:t>
            </a:r>
          </a:p>
          <a:p>
            <a:r>
              <a:rPr lang="en-US" dirty="0" smtClean="0"/>
              <a:t>Satisfaction Surveys</a:t>
            </a:r>
            <a:endParaRPr lang="en-US" dirty="0" smtClean="0"/>
          </a:p>
          <a:p>
            <a:r>
              <a:rPr lang="en-US" dirty="0" smtClean="0"/>
              <a:t>Program </a:t>
            </a:r>
            <a:r>
              <a:rPr lang="en-US" dirty="0" smtClean="0"/>
              <a:t>Evaluations</a:t>
            </a:r>
            <a:endParaRPr lang="en-US" dirty="0" smtClean="0"/>
          </a:p>
          <a:p>
            <a:r>
              <a:rPr lang="en-US" dirty="0" smtClean="0"/>
              <a:t>Focus </a:t>
            </a:r>
            <a:r>
              <a:rPr lang="en-US" dirty="0" smtClean="0"/>
              <a:t>Groups</a:t>
            </a:r>
            <a:endParaRPr lang="en-US" dirty="0" smtClean="0"/>
          </a:p>
          <a:p>
            <a:r>
              <a:rPr lang="en-US" dirty="0" smtClean="0"/>
              <a:t>Interviews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a:xfrm>
            <a:off x="0" y="55563"/>
            <a:ext cx="8686800" cy="1011237"/>
          </a:xfrm>
        </p:spPr>
        <p:txBody>
          <a:bodyPr/>
          <a:lstStyle/>
          <a:p>
            <a:r>
              <a:rPr lang="en-US" dirty="0" smtClean="0"/>
              <a:t>Learn More About </a:t>
            </a:r>
            <a:r>
              <a:rPr lang="en-US" dirty="0" smtClean="0"/>
              <a:t>Your Members</a:t>
            </a:r>
            <a:endParaRPr lang="en-US" dirty="0" smtClean="0"/>
          </a:p>
        </p:txBody>
      </p:sp>
      <p:sp>
        <p:nvSpPr>
          <p:cNvPr id="17414" name="Text Placeholder 6"/>
          <p:cNvSpPr>
            <a:spLocks noGrp="1"/>
          </p:cNvSpPr>
          <p:nvPr>
            <p:ph type="body" sz="quarter" idx="3"/>
          </p:nvPr>
        </p:nvSpPr>
        <p:spPr>
          <a:xfrm>
            <a:off x="304800" y="1219200"/>
            <a:ext cx="3352800" cy="639763"/>
          </a:xfrm>
        </p:spPr>
        <p:txBody>
          <a:bodyPr/>
          <a:lstStyle/>
          <a:p>
            <a:r>
              <a:rPr lang="en-US" sz="3200" dirty="0" smtClean="0"/>
              <a:t>Listen</a:t>
            </a:r>
          </a:p>
        </p:txBody>
      </p:sp>
      <p:sp>
        <p:nvSpPr>
          <p:cNvPr id="17415" name="Content Placeholder 7"/>
          <p:cNvSpPr>
            <a:spLocks noGrp="1"/>
          </p:cNvSpPr>
          <p:nvPr>
            <p:ph sz="quarter" idx="4"/>
          </p:nvPr>
        </p:nvSpPr>
        <p:spPr>
          <a:xfrm>
            <a:off x="1600200" y="1676400"/>
            <a:ext cx="3886200" cy="3951288"/>
          </a:xfrm>
        </p:spPr>
        <p:txBody>
          <a:bodyPr/>
          <a:lstStyle/>
          <a:p>
            <a:r>
              <a:rPr lang="en-US" sz="2800" dirty="0" smtClean="0"/>
              <a:t>At Meetings</a:t>
            </a:r>
          </a:p>
          <a:p>
            <a:r>
              <a:rPr lang="en-US" sz="2800" dirty="0" smtClean="0"/>
              <a:t>Create a platform for informal idea-sharing sessions to swap tips related to your members’ profession or area of </a:t>
            </a:r>
            <a:r>
              <a:rPr lang="en-US" sz="2800" dirty="0" smtClean="0"/>
              <a:t>interest</a:t>
            </a:r>
            <a:endParaRPr lang="en-US" sz="2800" dirty="0" smtClean="0"/>
          </a:p>
          <a:p>
            <a:r>
              <a:rPr lang="en-US" sz="2800" dirty="0" smtClean="0"/>
              <a:t>Visit their offices/place of work; countries</a:t>
            </a:r>
          </a:p>
          <a:p>
            <a:pPr eaLnBrk="1" hangingPunct="1"/>
            <a:r>
              <a:rPr lang="en-US" sz="2800" dirty="0" smtClean="0"/>
              <a:t>Stay in </a:t>
            </a:r>
            <a:r>
              <a:rPr lang="en-US" sz="2800" dirty="0" smtClean="0"/>
              <a:t>contact</a:t>
            </a:r>
            <a:endParaRPr lang="en-US" sz="2800" dirty="0" smtClean="0"/>
          </a:p>
          <a:p>
            <a:endParaRPr lang="en-US" dirty="0" smtClean="0"/>
          </a:p>
          <a:p>
            <a:endParaRPr lang="en-US" dirty="0" smtClean="0"/>
          </a:p>
        </p:txBody>
      </p:sp>
      <p:pic>
        <p:nvPicPr>
          <p:cNvPr id="10" name="irc_mi" descr="http://morevolunteers.com/blog/wp-content/uploads/2010/09/stick_figure_listen_400_wht-225x300.png">
            <a:hlinkClick r:id="rId3"/>
          </p:cNvPr>
          <p:cNvPicPr/>
          <p:nvPr/>
        </p:nvPicPr>
        <p:blipFill>
          <a:blip r:embed="rId4"/>
          <a:srcRect/>
          <a:stretch>
            <a:fillRect/>
          </a:stretch>
        </p:blipFill>
        <p:spPr bwMode="auto">
          <a:xfrm>
            <a:off x="5334000" y="2133600"/>
            <a:ext cx="3200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457200" y="2814638"/>
            <a:ext cx="8229600" cy="1143000"/>
          </a:xfrm>
        </p:spPr>
        <p:txBody>
          <a:bodyPr/>
          <a:lstStyle/>
          <a:p>
            <a:r>
              <a:rPr lang="en-US" dirty="0" smtClean="0"/>
              <a:t>Creating Value:  </a:t>
            </a:r>
            <a:r>
              <a:rPr lang="en-US" dirty="0" smtClean="0"/>
              <a:t/>
            </a:r>
            <a:br>
              <a:rPr lang="en-US" dirty="0" smtClean="0"/>
            </a:br>
            <a:r>
              <a:rPr lang="en-US" dirty="0" smtClean="0"/>
              <a:t/>
            </a:r>
            <a:br>
              <a:rPr lang="en-US" dirty="0" smtClean="0"/>
            </a:br>
            <a:r>
              <a:rPr lang="en-US" dirty="0" smtClean="0"/>
              <a:t>What </a:t>
            </a:r>
            <a:r>
              <a:rPr lang="en-US" dirty="0" smtClean="0"/>
              <a:t>Can You Provide to Your Members that They Can’t Provide Themselves?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&amp; Knowledge</a:t>
            </a:r>
            <a:br>
              <a:rPr lang="en-US" dirty="0" smtClean="0"/>
            </a:br>
            <a:r>
              <a:rPr lang="en-US" dirty="0" smtClean="0"/>
              <a:t>Community </a:t>
            </a:r>
            <a:br>
              <a:rPr lang="en-US" dirty="0" smtClean="0"/>
            </a:br>
            <a:r>
              <a:rPr lang="en-US" dirty="0" smtClean="0"/>
              <a:t>Career </a:t>
            </a:r>
            <a:r>
              <a:rPr lang="en-US" dirty="0" smtClean="0"/>
              <a:t>Advice </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0" y="55563"/>
            <a:ext cx="9144000" cy="1011237"/>
          </a:xfrm>
        </p:spPr>
        <p:txBody>
          <a:bodyPr/>
          <a:lstStyle/>
          <a:p>
            <a:r>
              <a:rPr lang="en-US" dirty="0" smtClean="0"/>
              <a:t>Be Their Trusted Source </a:t>
            </a:r>
            <a:r>
              <a:rPr lang="en-US" dirty="0" smtClean="0"/>
              <a:t>of Content</a:t>
            </a:r>
            <a:endParaRPr lang="en-US" dirty="0" smtClean="0"/>
          </a:p>
        </p:txBody>
      </p:sp>
      <p:pic>
        <p:nvPicPr>
          <p:cNvPr id="6" name="irc_mi" descr="http://basicblogtips.com/wp-content/uploads/2013/03/trust-factor.jpg">
            <a:hlinkClick r:id="rId3"/>
          </p:cNvPr>
          <p:cNvPicPr/>
          <p:nvPr/>
        </p:nvPicPr>
        <p:blipFill>
          <a:blip r:embed="rId4"/>
          <a:srcRect/>
          <a:stretch>
            <a:fillRect/>
          </a:stretch>
        </p:blipFill>
        <p:spPr bwMode="auto">
          <a:xfrm>
            <a:off x="0" y="1219200"/>
            <a:ext cx="5562600" cy="4038600"/>
          </a:xfrm>
          <a:prstGeom prst="rect">
            <a:avLst/>
          </a:prstGeom>
          <a:noFill/>
          <a:ln w="9525">
            <a:noFill/>
            <a:miter lim="800000"/>
            <a:headEnd/>
            <a:tailEnd/>
          </a:ln>
        </p:spPr>
      </p:pic>
      <p:sp>
        <p:nvSpPr>
          <p:cNvPr id="19463" name="Rectangle 11"/>
          <p:cNvSpPr>
            <a:spLocks noChangeArrowheads="1"/>
          </p:cNvSpPr>
          <p:nvPr/>
        </p:nvSpPr>
        <p:spPr bwMode="auto">
          <a:xfrm>
            <a:off x="4038600" y="3240137"/>
            <a:ext cx="4495800" cy="3770263"/>
          </a:xfrm>
          <a:prstGeom prst="rect">
            <a:avLst/>
          </a:prstGeom>
          <a:noFill/>
          <a:ln w="9525">
            <a:noFill/>
            <a:miter lim="800000"/>
            <a:headEnd/>
            <a:tailEnd/>
          </a:ln>
        </p:spPr>
        <p:txBody>
          <a:bodyPr wrap="square">
            <a:spAutoFit/>
          </a:bodyPr>
          <a:lstStyle/>
          <a:p>
            <a:pPr>
              <a:spcAft>
                <a:spcPts val="600"/>
              </a:spcAft>
              <a:buFont typeface="Arial" pitchFamily="34" charset="0"/>
              <a:buChar char="•"/>
            </a:pPr>
            <a:r>
              <a:rPr lang="en-US" sz="3200" dirty="0" smtClean="0">
                <a:latin typeface="HelveticaNeueLT Std"/>
              </a:rPr>
              <a:t>Be </a:t>
            </a:r>
            <a:r>
              <a:rPr lang="en-US" sz="3200" dirty="0">
                <a:latin typeface="HelveticaNeueLT Std"/>
              </a:rPr>
              <a:t>a curator of content </a:t>
            </a:r>
          </a:p>
          <a:p>
            <a:pPr>
              <a:spcAft>
                <a:spcPts val="600"/>
              </a:spcAft>
              <a:buFont typeface="Arial" pitchFamily="34" charset="0"/>
              <a:buChar char="•"/>
            </a:pPr>
            <a:r>
              <a:rPr lang="en-US" sz="3200" dirty="0">
                <a:latin typeface="HelveticaNeueLT Std"/>
              </a:rPr>
              <a:t>Help them through the </a:t>
            </a:r>
            <a:r>
              <a:rPr lang="en-US" sz="3200" dirty="0" smtClean="0">
                <a:latin typeface="HelveticaNeueLT Std"/>
              </a:rPr>
              <a:t>clutter</a:t>
            </a:r>
            <a:endParaRPr lang="en-US" sz="3200" dirty="0">
              <a:latin typeface="HelveticaNeueLT Std"/>
            </a:endParaRPr>
          </a:p>
          <a:p>
            <a:pPr>
              <a:spcAft>
                <a:spcPts val="600"/>
              </a:spcAft>
              <a:buFont typeface="Arial" pitchFamily="34" charset="0"/>
              <a:buChar char="•"/>
            </a:pPr>
            <a:r>
              <a:rPr lang="en-US" sz="3200" dirty="0">
                <a:latin typeface="HelveticaNeueLT Std"/>
              </a:rPr>
              <a:t>Give them the vetted solutions – and best practices</a:t>
            </a:r>
          </a:p>
          <a:p>
            <a:endParaRPr lang="en-US" sz="3200" dirty="0">
              <a:latin typeface="HelveticaNeueLT St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dirty="0" smtClean="0"/>
              <a:t>Provide Unique Knowledge</a:t>
            </a:r>
          </a:p>
        </p:txBody>
      </p:sp>
      <p:sp>
        <p:nvSpPr>
          <p:cNvPr id="20484" name="Content Placeholder 2"/>
          <p:cNvSpPr>
            <a:spLocks noGrp="1"/>
          </p:cNvSpPr>
          <p:nvPr>
            <p:ph idx="1"/>
          </p:nvPr>
        </p:nvSpPr>
        <p:spPr>
          <a:xfrm>
            <a:off x="228600" y="1447800"/>
            <a:ext cx="5791200" cy="4495800"/>
          </a:xfrm>
        </p:spPr>
        <p:txBody>
          <a:bodyPr/>
          <a:lstStyle/>
          <a:p>
            <a:r>
              <a:rPr lang="en-US" sz="3600" dirty="0" smtClean="0"/>
              <a:t>Research</a:t>
            </a:r>
          </a:p>
          <a:p>
            <a:pPr lvl="1"/>
            <a:r>
              <a:rPr lang="en-US" dirty="0" smtClean="0"/>
              <a:t>	</a:t>
            </a:r>
            <a:r>
              <a:rPr lang="en-US" sz="3200" dirty="0" smtClean="0"/>
              <a:t>Trade, Professional </a:t>
            </a:r>
            <a:r>
              <a:rPr lang="en-US" sz="3200" dirty="0" smtClean="0"/>
              <a:t>Societies </a:t>
            </a:r>
            <a:r>
              <a:rPr lang="en-US" sz="3200" dirty="0" smtClean="0"/>
              <a:t>and Federations can provide research on the industry or profession that companies, individuals, or organizations cannot provide </a:t>
            </a:r>
            <a:r>
              <a:rPr lang="en-US" sz="3200" dirty="0" smtClean="0"/>
              <a:t>themselves or alone</a:t>
            </a:r>
            <a:endParaRPr lang="en-US" sz="3200" dirty="0" smtClean="0"/>
          </a:p>
          <a:p>
            <a:pPr lvl="1"/>
            <a:endParaRPr lang="en-US" sz="2400" dirty="0" smtClean="0"/>
          </a:p>
          <a:p>
            <a:pPr lvl="1">
              <a:buFont typeface="Arial" pitchFamily="34" charset="0"/>
              <a:buNone/>
            </a:pPr>
            <a:endParaRPr lang="en-US" sz="2400" dirty="0" smtClean="0"/>
          </a:p>
        </p:txBody>
      </p:sp>
      <p:pic>
        <p:nvPicPr>
          <p:cNvPr id="8" name="irc_mi" descr="http://www.leansystemsinstitute.com/wp-content/uploads/2006/11/knowledge.jpg">
            <a:hlinkClick r:id="rId3"/>
          </p:cNvPr>
          <p:cNvPicPr/>
          <p:nvPr/>
        </p:nvPicPr>
        <p:blipFill>
          <a:blip r:embed="rId4"/>
          <a:srcRect/>
          <a:stretch>
            <a:fillRect/>
          </a:stretch>
        </p:blipFill>
        <p:spPr bwMode="auto">
          <a:xfrm>
            <a:off x="5715000" y="3163186"/>
            <a:ext cx="3200400" cy="3009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dirty="0" smtClean="0"/>
              <a:t>Provide Unique Knowledge</a:t>
            </a:r>
          </a:p>
        </p:txBody>
      </p:sp>
      <p:pic>
        <p:nvPicPr>
          <p:cNvPr id="8" name="irc_mi" descr="http://www.leansystemsinstitute.com/wp-content/uploads/2006/11/knowledge.jpg">
            <a:hlinkClick r:id="rId3"/>
          </p:cNvPr>
          <p:cNvPicPr/>
          <p:nvPr/>
        </p:nvPicPr>
        <p:blipFill>
          <a:blip r:embed="rId4"/>
          <a:srcRect/>
          <a:stretch>
            <a:fillRect/>
          </a:stretch>
        </p:blipFill>
        <p:spPr bwMode="auto">
          <a:xfrm>
            <a:off x="5715000" y="3163186"/>
            <a:ext cx="3200400" cy="3009014"/>
          </a:xfrm>
          <a:prstGeom prst="rect">
            <a:avLst/>
          </a:prstGeom>
          <a:noFill/>
          <a:ln w="9525">
            <a:noFill/>
            <a:miter lim="800000"/>
            <a:headEnd/>
            <a:tailEnd/>
          </a:ln>
        </p:spPr>
      </p:pic>
      <p:sp>
        <p:nvSpPr>
          <p:cNvPr id="20484" name="Content Placeholder 2"/>
          <p:cNvSpPr>
            <a:spLocks noGrp="1"/>
          </p:cNvSpPr>
          <p:nvPr>
            <p:ph idx="1"/>
          </p:nvPr>
        </p:nvSpPr>
        <p:spPr>
          <a:xfrm>
            <a:off x="0" y="1371600"/>
            <a:ext cx="6019800" cy="4495800"/>
          </a:xfrm>
        </p:spPr>
        <p:txBody>
          <a:bodyPr/>
          <a:lstStyle/>
          <a:p>
            <a:r>
              <a:rPr lang="en-US" sz="3600" dirty="0" smtClean="0"/>
              <a:t>Economic </a:t>
            </a:r>
            <a:r>
              <a:rPr lang="en-US" sz="3600" dirty="0" smtClean="0"/>
              <a:t>Trends </a:t>
            </a:r>
            <a:endParaRPr lang="en-US" sz="3600" dirty="0" smtClean="0"/>
          </a:p>
          <a:p>
            <a:pPr>
              <a:buNone/>
            </a:pPr>
            <a:endParaRPr lang="en-US" dirty="0" smtClean="0"/>
          </a:p>
          <a:p>
            <a:pPr lvl="1"/>
            <a:r>
              <a:rPr lang="en-US" dirty="0" smtClean="0"/>
              <a:t>	</a:t>
            </a:r>
            <a:r>
              <a:rPr lang="en-US" sz="3200" dirty="0" smtClean="0"/>
              <a:t>Associations are ideally positioned to study economic trends and </a:t>
            </a:r>
            <a:r>
              <a:rPr lang="en-US" sz="3200" dirty="0" smtClean="0"/>
              <a:t>impact</a:t>
            </a:r>
          </a:p>
          <a:p>
            <a:pPr lvl="1"/>
            <a:r>
              <a:rPr lang="en-US" sz="3200" dirty="0" smtClean="0"/>
              <a:t>Some affiliate with or hire a Chief Economist to serve the industry (esp. good for </a:t>
            </a:r>
            <a:r>
              <a:rPr lang="en-US" sz="3200" dirty="0" smtClean="0"/>
              <a:t>t</a:t>
            </a:r>
            <a:r>
              <a:rPr lang="en-US" sz="3200" dirty="0" smtClean="0"/>
              <a:t>rade associations.) </a:t>
            </a:r>
            <a:endParaRPr lang="en-US" sz="3200" dirty="0" smtClean="0"/>
          </a:p>
          <a:p>
            <a:pPr>
              <a:buFont typeface="Arial" pitchFamily="34" charset="0"/>
              <a:buNone/>
            </a:pPr>
            <a:endParaRPr lang="en-US" dirty="0" smtClean="0"/>
          </a:p>
          <a:p>
            <a:pPr lvl="1">
              <a:buFont typeface="Arial" pitchFamily="34" charset="0"/>
              <a:buNone/>
            </a:pPr>
            <a:r>
              <a:rPr lang="en-US" sz="2400" dirty="0" smtClean="0"/>
              <a:t>	</a:t>
            </a:r>
          </a:p>
          <a:p>
            <a:pPr lvl="1">
              <a:buFont typeface="Arial" pitchFamily="34" charset="0"/>
              <a:buNone/>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Provide Essential Learning </a:t>
            </a:r>
          </a:p>
        </p:txBody>
      </p:sp>
      <p:sp>
        <p:nvSpPr>
          <p:cNvPr id="21507" name="Text Placeholder 2"/>
          <p:cNvSpPr>
            <a:spLocks noGrp="1"/>
          </p:cNvSpPr>
          <p:nvPr>
            <p:ph type="body" idx="1"/>
          </p:nvPr>
        </p:nvSpPr>
        <p:spPr>
          <a:xfrm>
            <a:off x="152400" y="1143000"/>
            <a:ext cx="4040188" cy="639762"/>
          </a:xfrm>
        </p:spPr>
        <p:txBody>
          <a:bodyPr/>
          <a:lstStyle/>
          <a:p>
            <a:r>
              <a:rPr lang="en-US" sz="3200" dirty="0" smtClean="0"/>
              <a:t>Learning</a:t>
            </a:r>
          </a:p>
        </p:txBody>
      </p:sp>
      <p:sp>
        <p:nvSpPr>
          <p:cNvPr id="21508" name="Content Placeholder 3"/>
          <p:cNvSpPr>
            <a:spLocks noGrp="1"/>
          </p:cNvSpPr>
          <p:nvPr>
            <p:ph sz="half" idx="2"/>
          </p:nvPr>
        </p:nvSpPr>
        <p:spPr>
          <a:xfrm>
            <a:off x="304800" y="1752600"/>
            <a:ext cx="4268788" cy="4724400"/>
          </a:xfrm>
        </p:spPr>
        <p:txBody>
          <a:bodyPr/>
          <a:lstStyle/>
          <a:p>
            <a:r>
              <a:rPr lang="en-US" sz="2800" i="1" dirty="0" smtClean="0"/>
              <a:t>Your response</a:t>
            </a:r>
            <a:r>
              <a:rPr lang="en-US" sz="2800" dirty="0" smtClean="0"/>
              <a:t>:  86% said that your members engage in workshops and seminars </a:t>
            </a:r>
          </a:p>
          <a:p>
            <a:pPr lvl="1"/>
            <a:r>
              <a:rPr lang="en-US" sz="2400" dirty="0" smtClean="0"/>
              <a:t>Determine what skills and knowledge they need to solve their </a:t>
            </a:r>
            <a:r>
              <a:rPr lang="en-US" sz="2400" dirty="0" smtClean="0"/>
              <a:t>problems</a:t>
            </a:r>
            <a:endParaRPr lang="en-US" sz="2400" dirty="0" smtClean="0"/>
          </a:p>
          <a:p>
            <a:pPr lvl="1"/>
            <a:r>
              <a:rPr lang="en-US" sz="2400" dirty="0" smtClean="0"/>
              <a:t>Create a learning experience that will stand out from the </a:t>
            </a:r>
            <a:r>
              <a:rPr lang="en-US" sz="2400" dirty="0" smtClean="0"/>
              <a:t>rest &amp; repeat it</a:t>
            </a:r>
            <a:endParaRPr lang="en-US" sz="2400" dirty="0" smtClean="0"/>
          </a:p>
          <a:p>
            <a:endParaRPr lang="en-US" dirty="0" smtClean="0"/>
          </a:p>
          <a:p>
            <a:endParaRPr lang="en-US" dirty="0" smtClean="0"/>
          </a:p>
        </p:txBody>
      </p:sp>
      <p:pic>
        <p:nvPicPr>
          <p:cNvPr id="21509" name="Picture 12" descr="dynamic.jpg"/>
          <p:cNvPicPr>
            <a:picLocks noGrp="1" noChangeAspect="1"/>
          </p:cNvPicPr>
          <p:nvPr>
            <p:ph sz="quarter" idx="4"/>
          </p:nvPr>
        </p:nvPicPr>
        <p:blipFill>
          <a:blip r:embed="rId3"/>
          <a:srcRect/>
          <a:stretch>
            <a:fillRect/>
          </a:stretch>
        </p:blipFill>
        <p:spPr>
          <a:xfrm>
            <a:off x="4724400" y="2133600"/>
            <a:ext cx="3810000" cy="34671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marL="742950" indent="-742950" eaLnBrk="1" hangingPunct="1">
              <a:buClr>
                <a:schemeClr val="bg1"/>
              </a:buClr>
            </a:pPr>
            <a:r>
              <a:rPr lang="en-US" dirty="0" smtClean="0"/>
              <a:t>What </a:t>
            </a:r>
            <a:r>
              <a:rPr lang="en-US" dirty="0" smtClean="0"/>
              <a:t>We Will Discuss Today </a:t>
            </a:r>
            <a:endParaRPr lang="en-US" dirty="0" smtClean="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a:t>
            </a:r>
            <a:r>
              <a:rPr lang="en-US" dirty="0" smtClean="0"/>
              <a:t>are the trends and issues that are facing </a:t>
            </a:r>
            <a:r>
              <a:rPr lang="en-US" dirty="0" smtClean="0"/>
              <a:t>associations?</a:t>
            </a:r>
          </a:p>
          <a:p>
            <a:pPr marL="514350" indent="-514350">
              <a:buFont typeface="+mj-lt"/>
              <a:buAutoNum type="arabicPeriod"/>
            </a:pPr>
            <a:r>
              <a:rPr lang="en-US" dirty="0" smtClean="0"/>
              <a:t>Considering </a:t>
            </a:r>
            <a:r>
              <a:rPr lang="en-US" dirty="0" smtClean="0"/>
              <a:t>our environment, how do we create value?  How can we ensure that </a:t>
            </a:r>
            <a:r>
              <a:rPr lang="en-US" dirty="0" smtClean="0"/>
              <a:t>our offerings continue </a:t>
            </a:r>
            <a:r>
              <a:rPr lang="en-US" dirty="0" smtClean="0"/>
              <a:t>to be </a:t>
            </a:r>
            <a:r>
              <a:rPr lang="en-US" dirty="0" smtClean="0"/>
              <a:t>relevant?</a:t>
            </a:r>
          </a:p>
          <a:p>
            <a:pPr marL="514350" indent="-514350">
              <a:buFont typeface="+mj-lt"/>
              <a:buAutoNum type="arabicPeriod"/>
            </a:pPr>
            <a:r>
              <a:rPr lang="en-US" dirty="0" smtClean="0"/>
              <a:t>What </a:t>
            </a:r>
            <a:r>
              <a:rPr lang="en-US" dirty="0" smtClean="0"/>
              <a:t>are successful ways to engage members?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Provide a Unified Voice</a:t>
            </a:r>
          </a:p>
        </p:txBody>
      </p:sp>
      <p:sp>
        <p:nvSpPr>
          <p:cNvPr id="22531" name="Content Placeholder 2"/>
          <p:cNvSpPr>
            <a:spLocks noGrp="1"/>
          </p:cNvSpPr>
          <p:nvPr>
            <p:ph idx="1"/>
          </p:nvPr>
        </p:nvSpPr>
        <p:spPr>
          <a:xfrm>
            <a:off x="457200" y="1524000"/>
            <a:ext cx="8229600" cy="4572000"/>
          </a:xfrm>
        </p:spPr>
        <p:txBody>
          <a:bodyPr/>
          <a:lstStyle/>
          <a:p>
            <a:r>
              <a:rPr lang="en-US" sz="2800" dirty="0" smtClean="0"/>
              <a:t>Advocacy and Lobbying </a:t>
            </a:r>
            <a:r>
              <a:rPr lang="en-US" sz="2800" dirty="0" smtClean="0"/>
              <a:t>                                  give </a:t>
            </a:r>
            <a:r>
              <a:rPr lang="en-US" sz="2800" dirty="0" smtClean="0"/>
              <a:t>an industry or profession </a:t>
            </a:r>
            <a:r>
              <a:rPr lang="en-US" sz="2800" dirty="0" smtClean="0"/>
              <a:t>a                   united </a:t>
            </a:r>
            <a:r>
              <a:rPr lang="en-US" sz="2800" dirty="0" smtClean="0"/>
              <a:t>voice with government officials</a:t>
            </a:r>
            <a:r>
              <a:rPr lang="en-US" sz="2600" dirty="0" smtClean="0"/>
              <a:t> </a:t>
            </a:r>
          </a:p>
          <a:p>
            <a:r>
              <a:rPr lang="en-US" sz="2800" dirty="0" smtClean="0"/>
              <a:t>Advocacy</a:t>
            </a:r>
            <a:endParaRPr lang="en-US" sz="2600" dirty="0" smtClean="0"/>
          </a:p>
          <a:p>
            <a:pPr lvl="1"/>
            <a:r>
              <a:rPr lang="en-US" sz="2600" dirty="0" smtClean="0">
                <a:solidFill>
                  <a:srgbClr val="0070C0"/>
                </a:solidFill>
              </a:rPr>
              <a:t>R</a:t>
            </a:r>
            <a:r>
              <a:rPr lang="en-US" sz="2600" dirty="0" smtClean="0">
                <a:solidFill>
                  <a:srgbClr val="0070C0"/>
                </a:solidFill>
              </a:rPr>
              <a:t>epresents</a:t>
            </a:r>
            <a:r>
              <a:rPr lang="en-US" sz="2600" dirty="0" smtClean="0"/>
              <a:t> </a:t>
            </a:r>
            <a:r>
              <a:rPr lang="en-US" sz="2600" dirty="0" smtClean="0"/>
              <a:t>the interests of the industry or profession</a:t>
            </a:r>
          </a:p>
          <a:p>
            <a:pPr lvl="1"/>
            <a:r>
              <a:rPr lang="en-US" sz="2600" dirty="0" smtClean="0">
                <a:solidFill>
                  <a:srgbClr val="0070C0"/>
                </a:solidFill>
              </a:rPr>
              <a:t>R</a:t>
            </a:r>
            <a:r>
              <a:rPr lang="en-US" sz="2600" dirty="0" smtClean="0">
                <a:solidFill>
                  <a:srgbClr val="0070C0"/>
                </a:solidFill>
              </a:rPr>
              <a:t>esults</a:t>
            </a:r>
            <a:r>
              <a:rPr lang="en-US" sz="2600" dirty="0" smtClean="0"/>
              <a:t> </a:t>
            </a:r>
            <a:r>
              <a:rPr lang="en-US" sz="2600" dirty="0" smtClean="0"/>
              <a:t>in standards and improvements for the industry or profession </a:t>
            </a:r>
          </a:p>
          <a:p>
            <a:pPr lvl="1"/>
            <a:r>
              <a:rPr lang="en-US" sz="2600" dirty="0" smtClean="0">
                <a:solidFill>
                  <a:srgbClr val="0070C0"/>
                </a:solidFill>
              </a:rPr>
              <a:t>E</a:t>
            </a:r>
            <a:r>
              <a:rPr lang="en-US" sz="2600" dirty="0" smtClean="0">
                <a:solidFill>
                  <a:srgbClr val="0070C0"/>
                </a:solidFill>
              </a:rPr>
              <a:t>nhances</a:t>
            </a:r>
            <a:r>
              <a:rPr lang="en-US" sz="2600" dirty="0" smtClean="0"/>
              <a:t> </a:t>
            </a:r>
            <a:r>
              <a:rPr lang="en-US" sz="2600" dirty="0" smtClean="0"/>
              <a:t>the image of the industry or profession</a:t>
            </a:r>
          </a:p>
          <a:p>
            <a:endParaRPr lang="en-US" sz="2600" dirty="0" smtClean="0"/>
          </a:p>
        </p:txBody>
      </p:sp>
      <p:pic>
        <p:nvPicPr>
          <p:cNvPr id="4" name="irc_mi" descr="http://blog.endhomelessness.org/wp-content/uploads/2011/05/advocacy.blogseries.jpg">
            <a:hlinkClick r:id="rId3"/>
          </p:cNvPr>
          <p:cNvPicPr/>
          <p:nvPr/>
        </p:nvPicPr>
        <p:blipFill>
          <a:blip r:embed="rId4"/>
          <a:srcRect/>
          <a:stretch>
            <a:fillRect/>
          </a:stretch>
        </p:blipFill>
        <p:spPr bwMode="auto">
          <a:xfrm>
            <a:off x="6172200" y="1371600"/>
            <a:ext cx="27432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b="1" dirty="0" smtClean="0"/>
              <a:t>Create Career Value</a:t>
            </a:r>
          </a:p>
        </p:txBody>
      </p:sp>
      <p:sp>
        <p:nvSpPr>
          <p:cNvPr id="23555" name="Content Placeholder 4"/>
          <p:cNvSpPr>
            <a:spLocks noGrp="1"/>
          </p:cNvSpPr>
          <p:nvPr>
            <p:ph sz="half" idx="1"/>
          </p:nvPr>
        </p:nvSpPr>
        <p:spPr/>
        <p:txBody>
          <a:bodyPr/>
          <a:lstStyle/>
          <a:p>
            <a:r>
              <a:rPr lang="en-US" dirty="0" smtClean="0"/>
              <a:t>Career Development  is particularly important to younger members</a:t>
            </a:r>
          </a:p>
          <a:p>
            <a:r>
              <a:rPr lang="en-US" dirty="0" smtClean="0"/>
              <a:t>Show them pathways to their goals</a:t>
            </a:r>
          </a:p>
          <a:p>
            <a:r>
              <a:rPr lang="en-US" dirty="0" smtClean="0"/>
              <a:t>Offer Certification and </a:t>
            </a:r>
          </a:p>
          <a:p>
            <a:pPr>
              <a:buFont typeface="Arial" pitchFamily="34" charset="0"/>
              <a:buNone/>
            </a:pPr>
            <a:r>
              <a:rPr lang="en-US" dirty="0" smtClean="0"/>
              <a:t>	opportunities to enhance their resumes</a:t>
            </a:r>
          </a:p>
        </p:txBody>
      </p:sp>
      <p:pic>
        <p:nvPicPr>
          <p:cNvPr id="23556" name="Content Placeholder 6" descr="competition.jpg"/>
          <p:cNvPicPr>
            <a:picLocks noGrp="1" noChangeAspect="1"/>
          </p:cNvPicPr>
          <p:nvPr>
            <p:ph sz="half" idx="2"/>
          </p:nvPr>
        </p:nvPicPr>
        <p:blipFill>
          <a:blip r:embed="rId3"/>
          <a:srcRect/>
          <a:stretch>
            <a:fillRect/>
          </a:stretch>
        </p:blipFill>
        <p:spPr>
          <a:xfrm>
            <a:off x="5181600" y="1905000"/>
            <a:ext cx="3810000" cy="4114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Communicate The Value</a:t>
            </a:r>
          </a:p>
        </p:txBody>
      </p:sp>
      <p:sp>
        <p:nvSpPr>
          <p:cNvPr id="7" name="Text Placeholder 6"/>
          <p:cNvSpPr>
            <a:spLocks noGrp="1"/>
          </p:cNvSpPr>
          <p:nvPr>
            <p:ph type="body" idx="1"/>
          </p:nvPr>
        </p:nvSpPr>
        <p:spPr>
          <a:xfrm>
            <a:off x="0" y="1417638"/>
            <a:ext cx="4572000" cy="639762"/>
          </a:xfrm>
        </p:spPr>
        <p:txBody>
          <a:bodyPr/>
          <a:lstStyle/>
          <a:p>
            <a:endParaRPr lang="en-US" dirty="0" smtClean="0"/>
          </a:p>
          <a:p>
            <a:r>
              <a:rPr lang="en-US" dirty="0" smtClean="0"/>
              <a:t>How will you communicate value to </a:t>
            </a:r>
            <a:r>
              <a:rPr lang="en-US" dirty="0" smtClean="0"/>
              <a:t>them?</a:t>
            </a:r>
            <a:endParaRPr lang="en-US" dirty="0"/>
          </a:p>
        </p:txBody>
      </p:sp>
      <p:sp>
        <p:nvSpPr>
          <p:cNvPr id="24579" name="Content Placeholder 2"/>
          <p:cNvSpPr>
            <a:spLocks noGrp="1"/>
          </p:cNvSpPr>
          <p:nvPr>
            <p:ph sz="half" idx="2"/>
          </p:nvPr>
        </p:nvSpPr>
        <p:spPr/>
        <p:txBody>
          <a:bodyPr/>
          <a:lstStyle/>
          <a:p>
            <a:pPr lvl="1"/>
            <a:r>
              <a:rPr lang="en-US" sz="2400" dirty="0" smtClean="0"/>
              <a:t>Don’t </a:t>
            </a:r>
            <a:r>
              <a:rPr lang="en-US" sz="2400" dirty="0" smtClean="0"/>
              <a:t>assume they know or recognize what you offer</a:t>
            </a:r>
          </a:p>
          <a:p>
            <a:pPr lvl="1"/>
            <a:r>
              <a:rPr lang="en-US" sz="2400" dirty="0" smtClean="0"/>
              <a:t>Communicate often and clearly using multiple channels </a:t>
            </a:r>
          </a:p>
          <a:p>
            <a:pPr lvl="1"/>
            <a:r>
              <a:rPr lang="en-US" sz="2400" dirty="0" smtClean="0"/>
              <a:t>Remind them of value BEFORE </a:t>
            </a:r>
            <a:r>
              <a:rPr lang="en-US" sz="2400" dirty="0" smtClean="0"/>
              <a:t>renewal</a:t>
            </a:r>
          </a:p>
          <a:p>
            <a:pPr lvl="1"/>
            <a:r>
              <a:rPr lang="en-US" sz="2400" dirty="0" smtClean="0"/>
              <a:t>Seek </a:t>
            </a:r>
            <a:r>
              <a:rPr lang="en-US" sz="2400" dirty="0" smtClean="0"/>
              <a:t>out testimonials &amp; share</a:t>
            </a:r>
          </a:p>
          <a:p>
            <a:pPr lvl="1"/>
            <a:endParaRPr lang="en-US" sz="2400" dirty="0" smtClean="0"/>
          </a:p>
        </p:txBody>
      </p:sp>
      <p:sp>
        <p:nvSpPr>
          <p:cNvPr id="10" name="Content Placeholder 9"/>
          <p:cNvSpPr>
            <a:spLocks noGrp="1"/>
          </p:cNvSpPr>
          <p:nvPr>
            <p:ph sz="quarter" idx="4"/>
          </p:nvPr>
        </p:nvSpPr>
        <p:spPr>
          <a:xfrm>
            <a:off x="4419600" y="2209800"/>
            <a:ext cx="4267200" cy="3646488"/>
          </a:xfrm>
        </p:spPr>
        <p:txBody>
          <a:bodyPr/>
          <a:lstStyle/>
          <a:p>
            <a:pPr lvl="1"/>
            <a:r>
              <a:rPr lang="en-US" sz="2400" dirty="0" smtClean="0"/>
              <a:t>Help People Navigate your resources</a:t>
            </a:r>
          </a:p>
          <a:p>
            <a:pPr lvl="1"/>
            <a:r>
              <a:rPr lang="en-US" sz="2400" dirty="0" smtClean="0"/>
              <a:t>Get peers to persuade peers</a:t>
            </a:r>
          </a:p>
          <a:p>
            <a:endParaRPr lang="en-US" dirty="0"/>
          </a:p>
        </p:txBody>
      </p:sp>
      <p:pic>
        <p:nvPicPr>
          <p:cNvPr id="24580" name="Picture 3" descr="9713953109_d5491ef43a_o.jpg"/>
          <p:cNvPicPr>
            <a:picLocks noChangeAspect="1"/>
          </p:cNvPicPr>
          <p:nvPr/>
        </p:nvPicPr>
        <p:blipFill>
          <a:blip r:embed="rId3" cstate="print"/>
          <a:srcRect/>
          <a:stretch>
            <a:fillRect/>
          </a:stretch>
        </p:blipFill>
        <p:spPr bwMode="auto">
          <a:xfrm>
            <a:off x="5638800" y="3733800"/>
            <a:ext cx="2438400" cy="2438400"/>
          </a:xfrm>
          <a:prstGeom prst="rect">
            <a:avLst/>
          </a:prstGeom>
          <a:noFill/>
          <a:ln w="9525">
            <a:noFill/>
            <a:miter lim="800000"/>
            <a:headEnd/>
            <a:tailEnd/>
          </a:ln>
        </p:spPr>
      </p:pic>
      <p:pic>
        <p:nvPicPr>
          <p:cNvPr id="8" name="Picture 7" descr="6171444485_cbe6f33765_o.jpg"/>
          <p:cNvPicPr>
            <a:picLocks noChangeAspect="1"/>
          </p:cNvPicPr>
          <p:nvPr/>
        </p:nvPicPr>
        <p:blipFill>
          <a:blip r:embed="rId4">
            <a:lum contrast="-20000"/>
          </a:blip>
          <a:srcRect l="8962" t="3357" r="11792" b="7597"/>
          <a:stretch>
            <a:fillRect/>
          </a:stretch>
        </p:blipFill>
        <p:spPr>
          <a:xfrm>
            <a:off x="6324600" y="4419600"/>
            <a:ext cx="1172308" cy="1143000"/>
          </a:xfrm>
          <a:prstGeom prst="ellipse">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Group Discussions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7115845107_eac75128a2_o.jpg"/>
          <p:cNvPicPr>
            <a:picLocks noChangeAspect="1"/>
          </p:cNvPicPr>
          <p:nvPr/>
        </p:nvPicPr>
        <p:blipFill>
          <a:blip r:embed="rId3" cstate="print"/>
          <a:srcRect l="11070" r="12826" b="7128"/>
          <a:stretch>
            <a:fillRect/>
          </a:stretch>
        </p:blipFill>
        <p:spPr bwMode="auto">
          <a:xfrm>
            <a:off x="4737370" y="2133600"/>
            <a:ext cx="4101830" cy="3505200"/>
          </a:xfrm>
          <a:prstGeom prst="rect">
            <a:avLst/>
          </a:prstGeom>
          <a:noFill/>
          <a:ln>
            <a:noFill/>
          </a:ln>
        </p:spPr>
      </p:pic>
      <p:sp>
        <p:nvSpPr>
          <p:cNvPr id="25603" name="Title 1"/>
          <p:cNvSpPr>
            <a:spLocks noGrp="1"/>
          </p:cNvSpPr>
          <p:nvPr>
            <p:ph type="title"/>
          </p:nvPr>
        </p:nvSpPr>
        <p:spPr/>
        <p:txBody>
          <a:bodyPr/>
          <a:lstStyle/>
          <a:p>
            <a:r>
              <a:rPr lang="en-US" dirty="0" smtClean="0"/>
              <a:t>At </a:t>
            </a:r>
            <a:r>
              <a:rPr lang="en-US" dirty="0" smtClean="0"/>
              <a:t>Your Tables</a:t>
            </a:r>
          </a:p>
        </p:txBody>
      </p:sp>
      <p:sp>
        <p:nvSpPr>
          <p:cNvPr id="2" name="Content Placeholder 2"/>
          <p:cNvSpPr>
            <a:spLocks noGrp="1"/>
          </p:cNvSpPr>
          <p:nvPr>
            <p:ph idx="1"/>
          </p:nvPr>
        </p:nvSpPr>
        <p:spPr>
          <a:xfrm>
            <a:off x="228600" y="1371600"/>
            <a:ext cx="4572000" cy="5181600"/>
          </a:xfrm>
          <a:noFill/>
          <a:ln w="19050">
            <a:noFill/>
          </a:ln>
        </p:spPr>
        <p:txBody>
          <a:bodyPr/>
          <a:lstStyle/>
          <a:p>
            <a:pPr>
              <a:buNone/>
              <a:defRPr/>
            </a:pPr>
            <a:r>
              <a:rPr lang="en-US" sz="2800" b="1" dirty="0" smtClean="0"/>
              <a:t>Providing </a:t>
            </a:r>
            <a:r>
              <a:rPr lang="en-US" sz="2800" b="1" dirty="0" smtClean="0"/>
              <a:t>exceptional value to your members:</a:t>
            </a:r>
          </a:p>
          <a:p>
            <a:pPr>
              <a:buNone/>
              <a:defRPr/>
            </a:pPr>
            <a:endParaRPr lang="en-US" sz="2600" b="1" dirty="0" smtClean="0"/>
          </a:p>
          <a:p>
            <a:pPr>
              <a:defRPr/>
            </a:pPr>
            <a:r>
              <a:rPr lang="en-US" sz="2600" dirty="0" smtClean="0"/>
              <a:t>What is one thing you do now that you believe provides exceptional </a:t>
            </a:r>
            <a:r>
              <a:rPr lang="en-US" sz="2600" dirty="0" smtClean="0"/>
              <a:t> or unique value</a:t>
            </a:r>
            <a:r>
              <a:rPr lang="en-US" sz="2600" dirty="0" smtClean="0"/>
              <a:t>?</a:t>
            </a:r>
          </a:p>
          <a:p>
            <a:pPr>
              <a:defRPr/>
            </a:pPr>
            <a:r>
              <a:rPr lang="en-US" sz="2600" dirty="0" smtClean="0"/>
              <a:t>What is one thing that you could do in the future to enhance that value?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905000"/>
            <a:ext cx="8229600" cy="2052638"/>
          </a:xfrm>
        </p:spPr>
        <p:txBody>
          <a:bodyPr/>
          <a:lstStyle/>
          <a:p>
            <a:pPr eaLnBrk="1" hangingPunct="1"/>
            <a:r>
              <a:rPr lang="en-US" dirty="0" smtClean="0"/>
              <a:t>Build Value Through Engagement:</a:t>
            </a:r>
            <a:br>
              <a:rPr lang="en-US" dirty="0" smtClean="0"/>
            </a:br>
            <a:r>
              <a:rPr lang="en-US" dirty="0" smtClean="0"/>
              <a:t> What are ways to </a:t>
            </a:r>
            <a:r>
              <a:rPr lang="en-US" u="sng" dirty="0" smtClean="0">
                <a:solidFill>
                  <a:srgbClr val="0070C0"/>
                </a:solidFill>
              </a:rPr>
              <a:t>engage</a:t>
            </a:r>
            <a:r>
              <a:rPr lang="en-US" u="sng" dirty="0" smtClean="0"/>
              <a:t> </a:t>
            </a:r>
            <a:r>
              <a:rPr lang="en-US" u="sng" dirty="0" smtClean="0">
                <a:solidFill>
                  <a:srgbClr val="0070C0"/>
                </a:solidFill>
              </a:rPr>
              <a:t>m</a:t>
            </a:r>
            <a:r>
              <a:rPr lang="en-US" u="sng" dirty="0" smtClean="0">
                <a:solidFill>
                  <a:srgbClr val="0070C0"/>
                </a:solidFill>
              </a:rPr>
              <a:t>embers</a:t>
            </a:r>
            <a:r>
              <a:rPr lang="en-US" dirty="0" smtClean="0"/>
              <a:t> </a:t>
            </a:r>
            <a:r>
              <a:rPr lang="en-US" dirty="0" smtClean="0"/>
              <a:t>that will keep them coming back?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457200" y="55563"/>
            <a:ext cx="8458200" cy="1143000"/>
          </a:xfrm>
        </p:spPr>
        <p:txBody>
          <a:bodyPr/>
          <a:lstStyle/>
          <a:p>
            <a:pPr eaLnBrk="1" hangingPunct="1"/>
            <a:r>
              <a:rPr lang="en-US" dirty="0" smtClean="0"/>
              <a:t>What is Member Engagement?</a:t>
            </a:r>
          </a:p>
        </p:txBody>
      </p:sp>
      <p:sp>
        <p:nvSpPr>
          <p:cNvPr id="27651" name="Content Placeholder 3"/>
          <p:cNvSpPr>
            <a:spLocks noGrp="1"/>
          </p:cNvSpPr>
          <p:nvPr>
            <p:ph idx="1"/>
          </p:nvPr>
        </p:nvSpPr>
        <p:spPr>
          <a:xfrm>
            <a:off x="304800" y="1600200"/>
            <a:ext cx="4648200" cy="4525963"/>
          </a:xfrm>
        </p:spPr>
        <p:txBody>
          <a:bodyPr/>
          <a:lstStyle/>
          <a:p>
            <a:pPr eaLnBrk="1" hangingPunct="1">
              <a:buNone/>
            </a:pPr>
            <a:r>
              <a:rPr lang="en-US" dirty="0" smtClean="0"/>
              <a:t>“…capturing the attention, affiliation, and loyalty of members by giving them what they need through highly relevant value-building activities.”</a:t>
            </a:r>
          </a:p>
          <a:p>
            <a:pPr eaLnBrk="1" hangingPunct="1"/>
            <a:endParaRPr lang="en-US" dirty="0" smtClean="0"/>
          </a:p>
          <a:p>
            <a:pPr eaLnBrk="1" hangingPunct="1">
              <a:buFont typeface="Arial" pitchFamily="34" charset="0"/>
              <a:buNone/>
            </a:pPr>
            <a:r>
              <a:rPr lang="en-US" sz="1800" i="1" dirty="0" smtClean="0"/>
              <a:t>199 Ideas: Member Service and Engagement</a:t>
            </a:r>
            <a:r>
              <a:rPr lang="en-US" sz="1800" dirty="0" smtClean="0"/>
              <a:t>, published by ASAE (2011)</a:t>
            </a:r>
          </a:p>
        </p:txBody>
      </p:sp>
      <p:pic>
        <p:nvPicPr>
          <p:cNvPr id="27652" name="Picture 3" descr="9722584569_c427e5bd43_o.jpg"/>
          <p:cNvPicPr>
            <a:picLocks noChangeAspect="1"/>
          </p:cNvPicPr>
          <p:nvPr/>
        </p:nvPicPr>
        <p:blipFill>
          <a:blip r:embed="rId3"/>
          <a:srcRect l="6200" r="11652"/>
          <a:stretch>
            <a:fillRect/>
          </a:stretch>
        </p:blipFill>
        <p:spPr bwMode="auto">
          <a:xfrm>
            <a:off x="4876800" y="1828800"/>
            <a:ext cx="4038600" cy="326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Autofit/>
          </a:bodyPr>
          <a:lstStyle/>
          <a:p>
            <a:pPr eaLnBrk="1" fontAlgn="auto" hangingPunct="1">
              <a:spcAft>
                <a:spcPts val="0"/>
              </a:spcAft>
              <a:defRPr/>
            </a:pPr>
            <a:r>
              <a:rPr lang="en-US" sz="3800" dirty="0" smtClean="0">
                <a:ea typeface="+mj-ea"/>
              </a:rPr>
              <a:t>Why is Member Engagement </a:t>
            </a:r>
            <a:r>
              <a:rPr lang="en-US" sz="3800" dirty="0" smtClean="0">
                <a:ea typeface="+mj-ea"/>
              </a:rPr>
              <a:t/>
            </a:r>
            <a:br>
              <a:rPr lang="en-US" sz="3800" dirty="0" smtClean="0">
                <a:ea typeface="+mj-ea"/>
              </a:rPr>
            </a:br>
            <a:r>
              <a:rPr lang="en-US" sz="3800" dirty="0" smtClean="0">
                <a:ea typeface="+mj-ea"/>
              </a:rPr>
              <a:t>So Important</a:t>
            </a:r>
            <a:r>
              <a:rPr lang="en-US" sz="3800" dirty="0" smtClean="0">
                <a:ea typeface="+mj-ea"/>
              </a:rPr>
              <a:t>?</a:t>
            </a:r>
          </a:p>
        </p:txBody>
      </p:sp>
      <p:sp>
        <p:nvSpPr>
          <p:cNvPr id="17411" name="Content Placehold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dirty="0" smtClean="0">
                <a:ea typeface="+mn-ea"/>
              </a:rPr>
              <a:t>Involved members don’t drop out. </a:t>
            </a:r>
          </a:p>
          <a:p>
            <a:pPr eaLnBrk="1" fontAlgn="auto" hangingPunct="1">
              <a:spcAft>
                <a:spcPts val="0"/>
              </a:spcAft>
              <a:buFont typeface="Arial"/>
              <a:buChar char="•"/>
              <a:defRPr/>
            </a:pPr>
            <a:r>
              <a:rPr lang="en-US" dirty="0" smtClean="0">
                <a:ea typeface="+mn-ea"/>
              </a:rPr>
              <a:t>Meaningful connections and experiences for your members will keep them coming back.</a:t>
            </a:r>
          </a:p>
          <a:p>
            <a:pPr eaLnBrk="1" fontAlgn="auto" hangingPunct="1">
              <a:spcAft>
                <a:spcPts val="0"/>
              </a:spcAft>
              <a:buFont typeface="Arial"/>
              <a:buChar char="•"/>
              <a:defRPr/>
            </a:pPr>
            <a:r>
              <a:rPr lang="en-US" dirty="0" smtClean="0">
                <a:ea typeface="+mn-ea"/>
              </a:rPr>
              <a:t>It costs five to six times more to recruit a new member than it does to keep an existing one.</a:t>
            </a:r>
          </a:p>
          <a:p>
            <a:pPr eaLnBrk="1" fontAlgn="auto" hangingPunct="1">
              <a:spcAft>
                <a:spcPts val="0"/>
              </a:spcAft>
              <a:buFont typeface="Arial"/>
              <a:buChar char="•"/>
              <a:defRPr/>
            </a:pPr>
            <a:r>
              <a:rPr lang="en-US" dirty="0" smtClean="0">
                <a:ea typeface="+mn-ea"/>
              </a:rPr>
              <a:t>Focus on first-timers’ experience with you.</a:t>
            </a:r>
          </a:p>
          <a:p>
            <a:pPr eaLnBrk="1" fontAlgn="auto" hangingPunct="1">
              <a:spcAft>
                <a:spcPts val="0"/>
              </a:spcAft>
              <a:buFont typeface="Arial" pitchFamily="34" charset="0"/>
              <a:buNone/>
              <a:defRPr/>
            </a:pPr>
            <a:endParaRPr lang="en-US" dirty="0" smtClean="0">
              <a:ea typeface="+mn-ea"/>
            </a:endParaRPr>
          </a:p>
          <a:p>
            <a:pPr eaLnBrk="1" fontAlgn="auto" hangingPunct="1">
              <a:spcAft>
                <a:spcPts val="0"/>
              </a:spcAft>
              <a:buFont typeface="Arial" pitchFamily="34" charset="0"/>
              <a:buNone/>
              <a:defRPr/>
            </a:pPr>
            <a:r>
              <a:rPr lang="en-US" sz="1700" dirty="0" smtClean="0"/>
              <a:t>)</a:t>
            </a:r>
            <a:endParaRPr lang="en-US" sz="1700" dirty="0" smtClean="0">
              <a:ea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dirty="0" smtClean="0"/>
              <a:t>Forms of Engagement</a:t>
            </a:r>
          </a:p>
        </p:txBody>
      </p:sp>
      <p:sp>
        <p:nvSpPr>
          <p:cNvPr id="29699" name="Content Placeholder 4"/>
          <p:cNvSpPr>
            <a:spLocks noGrp="1"/>
          </p:cNvSpPr>
          <p:nvPr>
            <p:ph sz="half" idx="1"/>
          </p:nvPr>
        </p:nvSpPr>
        <p:spPr>
          <a:xfrm>
            <a:off x="457200" y="3429000"/>
            <a:ext cx="5943600" cy="3078163"/>
          </a:xfrm>
        </p:spPr>
        <p:txBody>
          <a:bodyPr/>
          <a:lstStyle/>
          <a:p>
            <a:pPr eaLnBrk="1" hangingPunct="1"/>
            <a:r>
              <a:rPr lang="en-US" sz="2600" dirty="0" smtClean="0"/>
              <a:t>Welcoming </a:t>
            </a:r>
            <a:r>
              <a:rPr lang="en-US" sz="2600" dirty="0" smtClean="0"/>
              <a:t>N</a:t>
            </a:r>
            <a:r>
              <a:rPr lang="en-US" sz="2600" dirty="0" smtClean="0"/>
              <a:t>ew Members</a:t>
            </a:r>
            <a:endParaRPr lang="en-US" sz="2600" dirty="0" smtClean="0"/>
          </a:p>
          <a:p>
            <a:pPr eaLnBrk="1" hangingPunct="1"/>
            <a:r>
              <a:rPr lang="en-US" sz="2600" dirty="0" smtClean="0"/>
              <a:t>Through Benefits and Services</a:t>
            </a:r>
          </a:p>
          <a:p>
            <a:pPr eaLnBrk="1" hangingPunct="1"/>
            <a:r>
              <a:rPr lang="en-US" sz="2600" dirty="0" smtClean="0"/>
              <a:t>Through Relationships/Community</a:t>
            </a:r>
          </a:p>
          <a:p>
            <a:pPr eaLnBrk="1" hangingPunct="1">
              <a:buFont typeface="Arial" pitchFamily="34" charset="0"/>
              <a:buNone/>
            </a:pPr>
            <a:endParaRPr lang="en-US" dirty="0" smtClean="0"/>
          </a:p>
          <a:p>
            <a:pPr eaLnBrk="1" hangingPunct="1">
              <a:buFont typeface="Arial" pitchFamily="34" charset="0"/>
              <a:buNone/>
            </a:pPr>
            <a:endParaRPr lang="en-US" dirty="0" smtClean="0"/>
          </a:p>
          <a:p>
            <a:pPr eaLnBrk="1" hangingPunct="1">
              <a:buFont typeface="Arial" pitchFamily="34" charset="0"/>
              <a:buNone/>
            </a:pPr>
            <a:endParaRPr lang="en-US" dirty="0" smtClean="0"/>
          </a:p>
          <a:p>
            <a:pPr eaLnBrk="1" hangingPunct="1">
              <a:buFont typeface="Arial" pitchFamily="34" charset="0"/>
              <a:buNone/>
            </a:pPr>
            <a:r>
              <a:rPr lang="en-US" sz="1400" i="1" dirty="0" smtClean="0"/>
              <a:t>199 Ideas: Member Service and Engagement</a:t>
            </a:r>
            <a:r>
              <a:rPr lang="en-US" sz="1400" dirty="0" smtClean="0"/>
              <a:t>, published by ASAE (2011)</a:t>
            </a:r>
          </a:p>
          <a:p>
            <a:pPr eaLnBrk="1" hangingPunct="1"/>
            <a:endParaRPr lang="en-US" dirty="0" smtClean="0"/>
          </a:p>
        </p:txBody>
      </p:sp>
      <p:pic>
        <p:nvPicPr>
          <p:cNvPr id="29700" name="Picture 4" descr="9127888479_bac1203216_o.jpg"/>
          <p:cNvPicPr>
            <a:picLocks noChangeAspect="1"/>
          </p:cNvPicPr>
          <p:nvPr/>
        </p:nvPicPr>
        <p:blipFill>
          <a:blip r:embed="rId3"/>
          <a:srcRect/>
          <a:stretch>
            <a:fillRect/>
          </a:stretch>
        </p:blipFill>
        <p:spPr bwMode="auto">
          <a:xfrm>
            <a:off x="6629400" y="2209800"/>
            <a:ext cx="2085975" cy="3086100"/>
          </a:xfrm>
          <a:prstGeom prst="rect">
            <a:avLst/>
          </a:prstGeom>
          <a:noFill/>
          <a:ln w="9525">
            <a:noFill/>
            <a:miter lim="800000"/>
            <a:headEnd/>
            <a:tailEnd/>
          </a:ln>
        </p:spPr>
      </p:pic>
      <p:pic>
        <p:nvPicPr>
          <p:cNvPr id="29701" name="Picture 5" descr="5661569384_2ec4bb268a_o.jpg"/>
          <p:cNvPicPr>
            <a:picLocks noChangeAspect="1"/>
          </p:cNvPicPr>
          <p:nvPr/>
        </p:nvPicPr>
        <p:blipFill>
          <a:blip r:embed="rId4"/>
          <a:srcRect l="4268" t="17615" r="8237" b="22726"/>
          <a:stretch>
            <a:fillRect/>
          </a:stretch>
        </p:blipFill>
        <p:spPr bwMode="auto">
          <a:xfrm>
            <a:off x="1524000" y="1600200"/>
            <a:ext cx="3124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55563"/>
            <a:ext cx="8763000" cy="1143000"/>
          </a:xfrm>
        </p:spPr>
        <p:txBody>
          <a:bodyPr rtlCol="0">
            <a:noAutofit/>
          </a:bodyPr>
          <a:lstStyle/>
          <a:p>
            <a:pPr eaLnBrk="1" fontAlgn="auto" hangingPunct="1">
              <a:spcAft>
                <a:spcPts val="0"/>
              </a:spcAft>
              <a:defRPr/>
            </a:pPr>
            <a:r>
              <a:rPr lang="en-US" sz="4200" dirty="0" smtClean="0">
                <a:ea typeface="+mj-ea"/>
              </a:rPr>
              <a:t>Getting Started </a:t>
            </a:r>
            <a:r>
              <a:rPr lang="en-US" sz="4200" dirty="0" smtClean="0">
                <a:ea typeface="+mj-ea"/>
              </a:rPr>
              <a:t>with New Members</a:t>
            </a:r>
            <a:endParaRPr lang="en-US" sz="4200" dirty="0" smtClean="0">
              <a:ea typeface="+mj-ea"/>
            </a:endParaRPr>
          </a:p>
        </p:txBody>
      </p:sp>
      <p:sp>
        <p:nvSpPr>
          <p:cNvPr id="30723" name="Content Placeholder 2"/>
          <p:cNvSpPr>
            <a:spLocks noGrp="1"/>
          </p:cNvSpPr>
          <p:nvPr>
            <p:ph sz="half" idx="1"/>
          </p:nvPr>
        </p:nvSpPr>
        <p:spPr/>
        <p:txBody>
          <a:bodyPr/>
          <a:lstStyle/>
          <a:p>
            <a:pPr eaLnBrk="1" hangingPunct="1"/>
            <a:r>
              <a:rPr lang="en-US" smtClean="0"/>
              <a:t>Encourage new members to join a component, special interest group, or community of practice.</a:t>
            </a:r>
          </a:p>
          <a:p>
            <a:pPr eaLnBrk="1" hangingPunct="1"/>
            <a:r>
              <a:rPr lang="en-US" smtClean="0"/>
              <a:t>Engage new members using high-touch techniques.</a:t>
            </a:r>
          </a:p>
          <a:p>
            <a:pPr eaLnBrk="1" hangingPunct="1">
              <a:buFont typeface="Arial" pitchFamily="34" charset="0"/>
              <a:buNone/>
            </a:pPr>
            <a:endParaRPr lang="en-US" sz="1400" i="1" smtClean="0"/>
          </a:p>
          <a:p>
            <a:pPr eaLnBrk="1" hangingPunct="1">
              <a:buFont typeface="Arial" pitchFamily="34" charset="0"/>
              <a:buNone/>
            </a:pPr>
            <a:r>
              <a:rPr lang="en-US" sz="1400" i="1" smtClean="0"/>
              <a:t>199 Ideas: Member Service and Engagement</a:t>
            </a:r>
            <a:r>
              <a:rPr lang="en-US" sz="1400" smtClean="0"/>
              <a:t>, published by ASAE (2011)</a:t>
            </a:r>
          </a:p>
        </p:txBody>
      </p:sp>
      <p:sp>
        <p:nvSpPr>
          <p:cNvPr id="30724" name="Content Placeholder 3"/>
          <p:cNvSpPr>
            <a:spLocks noGrp="1"/>
          </p:cNvSpPr>
          <p:nvPr>
            <p:ph sz="half" idx="2"/>
          </p:nvPr>
        </p:nvSpPr>
        <p:spPr/>
        <p:txBody>
          <a:bodyPr/>
          <a:lstStyle/>
          <a:p>
            <a:pPr eaLnBrk="1" hangingPunct="1"/>
            <a:r>
              <a:rPr lang="en-US" dirty="0" smtClean="0"/>
              <a:t>Link them up with like individuals and organizations from which they will derive value</a:t>
            </a:r>
          </a:p>
          <a:p>
            <a:pPr eaLnBrk="1" hangingPunct="1"/>
            <a:r>
              <a:rPr lang="en-US" dirty="0" smtClean="0"/>
              <a:t>Recognize new members.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Trends &amp; Issues</a:t>
            </a:r>
            <a:endParaRPr lang="en-US" dirty="0"/>
          </a:p>
        </p:txBody>
      </p:sp>
      <p:sp>
        <p:nvSpPr>
          <p:cNvPr id="4" name="Content Placeholder 3"/>
          <p:cNvSpPr>
            <a:spLocks noGrp="1"/>
          </p:cNvSpPr>
          <p:nvPr>
            <p:ph sz="half" idx="2"/>
          </p:nvPr>
        </p:nvSpPr>
        <p:spPr/>
        <p:txBody>
          <a:bodyPr/>
          <a:lstStyle/>
          <a:p>
            <a:r>
              <a:rPr lang="en-US" dirty="0" smtClean="0"/>
              <a:t>Digital Disruption</a:t>
            </a:r>
          </a:p>
          <a:p>
            <a:r>
              <a:rPr lang="en-US" dirty="0" smtClean="0"/>
              <a:t>Mobile</a:t>
            </a:r>
          </a:p>
          <a:p>
            <a:r>
              <a:rPr lang="en-US" dirty="0" smtClean="0"/>
              <a:t>Big Data</a:t>
            </a:r>
          </a:p>
          <a:p>
            <a:r>
              <a:rPr lang="en-US" dirty="0" smtClean="0"/>
              <a:t>Education</a:t>
            </a:r>
          </a:p>
          <a:p>
            <a:r>
              <a:rPr lang="en-US" dirty="0" smtClean="0"/>
              <a:t>Membership Dues</a:t>
            </a:r>
          </a:p>
          <a:p>
            <a:r>
              <a:rPr lang="en-US" dirty="0" err="1" smtClean="0"/>
              <a:t>NexGen</a:t>
            </a:r>
            <a:r>
              <a:rPr lang="en-US" dirty="0" smtClean="0"/>
              <a:t> Members</a:t>
            </a:r>
          </a:p>
          <a:p>
            <a:r>
              <a:rPr lang="en-US" dirty="0" smtClean="0"/>
              <a:t>Branded Content</a:t>
            </a:r>
          </a:p>
          <a:p>
            <a:r>
              <a:rPr lang="en-US" dirty="0" smtClean="0"/>
              <a:t>Communications </a:t>
            </a:r>
            <a:r>
              <a:rPr lang="en-US" dirty="0" smtClean="0"/>
              <a:t>Saturation</a:t>
            </a:r>
          </a:p>
          <a:p>
            <a:endParaRPr lang="en-US" dirty="0"/>
          </a:p>
        </p:txBody>
      </p:sp>
      <p:sp>
        <p:nvSpPr>
          <p:cNvPr id="6" name="Text Placeholder 5"/>
          <p:cNvSpPr>
            <a:spLocks noGrp="1"/>
          </p:cNvSpPr>
          <p:nvPr>
            <p:ph type="body" sz="quarter" idx="3"/>
          </p:nvPr>
        </p:nvSpPr>
        <p:spPr>
          <a:xfrm>
            <a:off x="304800" y="1219200"/>
            <a:ext cx="8382000" cy="639762"/>
          </a:xfrm>
        </p:spPr>
        <p:txBody>
          <a:bodyPr/>
          <a:lstStyle/>
          <a:p>
            <a:pPr algn="ctr"/>
            <a:r>
              <a:rPr lang="en-US" dirty="0" smtClean="0"/>
              <a:t>How does our environment challenge us today?</a:t>
            </a:r>
            <a:endParaRPr lang="en-US" dirty="0"/>
          </a:p>
        </p:txBody>
      </p:sp>
      <p:sp>
        <p:nvSpPr>
          <p:cNvPr id="7" name="Content Placeholder 6"/>
          <p:cNvSpPr>
            <a:spLocks noGrp="1"/>
          </p:cNvSpPr>
          <p:nvPr>
            <p:ph sz="quarter" idx="4"/>
          </p:nvPr>
        </p:nvSpPr>
        <p:spPr/>
        <p:txBody>
          <a:bodyPr/>
          <a:lstStyle/>
          <a:p>
            <a:r>
              <a:rPr lang="en-US" dirty="0" smtClean="0"/>
              <a:t>Free Content</a:t>
            </a:r>
          </a:p>
          <a:p>
            <a:r>
              <a:rPr lang="en-US" dirty="0" smtClean="0"/>
              <a:t>Employers vs. Individuals</a:t>
            </a:r>
          </a:p>
          <a:p>
            <a:r>
              <a:rPr lang="en-US" dirty="0" smtClean="0"/>
              <a:t>Superior Products vs. Next Best Alternative</a:t>
            </a:r>
          </a:p>
          <a:p>
            <a:r>
              <a:rPr lang="en-US" dirty="0" smtClean="0"/>
              <a:t>Career Advancement</a:t>
            </a:r>
          </a:p>
          <a:p>
            <a:r>
              <a:rPr lang="en-US" dirty="0" smtClean="0"/>
              <a:t>Making a Great Entry</a:t>
            </a:r>
          </a:p>
          <a:p>
            <a:r>
              <a:rPr lang="en-US" dirty="0" smtClean="0"/>
              <a:t>In-person Connectivity</a:t>
            </a:r>
          </a:p>
          <a:p>
            <a:r>
              <a:rPr lang="en-US" dirty="0" smtClean="0"/>
              <a:t>Understanding Who Pays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rtlCol="0">
            <a:noAutofit/>
          </a:bodyPr>
          <a:lstStyle/>
          <a:p>
            <a:pPr eaLnBrk="1" fontAlgn="auto" hangingPunct="1">
              <a:spcAft>
                <a:spcPts val="0"/>
              </a:spcAft>
              <a:defRPr/>
            </a:pPr>
            <a:r>
              <a:rPr lang="en-US" sz="4200" dirty="0" smtClean="0">
                <a:ea typeface="+mj-ea"/>
              </a:rPr>
              <a:t>Engagement through </a:t>
            </a:r>
            <a:br>
              <a:rPr lang="en-US" sz="4200" dirty="0" smtClean="0">
                <a:ea typeface="+mj-ea"/>
              </a:rPr>
            </a:br>
            <a:r>
              <a:rPr lang="en-US" sz="4200" dirty="0" smtClean="0">
                <a:ea typeface="+mj-ea"/>
              </a:rPr>
              <a:t>Benefits and Services</a:t>
            </a:r>
          </a:p>
        </p:txBody>
      </p:sp>
      <p:sp>
        <p:nvSpPr>
          <p:cNvPr id="31747" name="Content Placeholder 5"/>
          <p:cNvSpPr>
            <a:spLocks noGrp="1"/>
          </p:cNvSpPr>
          <p:nvPr>
            <p:ph idx="1"/>
          </p:nvPr>
        </p:nvSpPr>
        <p:spPr>
          <a:xfrm>
            <a:off x="304800" y="1447800"/>
            <a:ext cx="3429000" cy="2590800"/>
          </a:xfrm>
        </p:spPr>
        <p:txBody>
          <a:bodyPr/>
          <a:lstStyle/>
          <a:p>
            <a:pPr eaLnBrk="1" hangingPunct="1"/>
            <a:r>
              <a:rPr lang="en-US" dirty="0" smtClean="0"/>
              <a:t>Offer exclusive members-only events.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31748" name="Picture 3" descr="5757608058_b1f1c0a827_o.jpg"/>
          <p:cNvPicPr>
            <a:picLocks noChangeAspect="1"/>
          </p:cNvPicPr>
          <p:nvPr/>
        </p:nvPicPr>
        <p:blipFill>
          <a:blip r:embed="rId3"/>
          <a:srcRect/>
          <a:stretch>
            <a:fillRect/>
          </a:stretch>
        </p:blipFill>
        <p:spPr bwMode="auto">
          <a:xfrm>
            <a:off x="381000" y="3200400"/>
            <a:ext cx="4348163" cy="2895600"/>
          </a:xfrm>
          <a:prstGeom prst="rect">
            <a:avLst/>
          </a:prstGeom>
          <a:noFill/>
          <a:ln w="9525">
            <a:noFill/>
            <a:miter lim="800000"/>
            <a:headEnd/>
            <a:tailEnd/>
          </a:ln>
        </p:spPr>
      </p:pic>
      <p:sp>
        <p:nvSpPr>
          <p:cNvPr id="31749" name="Content Placeholder 5"/>
          <p:cNvSpPr txBox="1">
            <a:spLocks/>
          </p:cNvSpPr>
          <p:nvPr/>
        </p:nvSpPr>
        <p:spPr bwMode="auto">
          <a:xfrm>
            <a:off x="4572000" y="1219200"/>
            <a:ext cx="4572000" cy="4648200"/>
          </a:xfrm>
          <a:prstGeom prst="rect">
            <a:avLst/>
          </a:prstGeom>
          <a:noFill/>
          <a:ln w="9525">
            <a:noFill/>
            <a:miter lim="800000"/>
            <a:headEnd/>
            <a:tailEnd/>
          </a:ln>
        </p:spPr>
        <p:txBody>
          <a:bodyPr/>
          <a:lstStyle/>
          <a:p>
            <a:pPr marL="342900" indent="-342900" defTabSz="457200">
              <a:spcBef>
                <a:spcPct val="20000"/>
              </a:spcBef>
              <a:buFont typeface="Arial" pitchFamily="34" charset="0"/>
              <a:buChar char="•"/>
            </a:pPr>
            <a:r>
              <a:rPr lang="en-US" sz="3200" dirty="0">
                <a:latin typeface="HelveticaNeueLT Std"/>
                <a:ea typeface="HelveticaNeueLT Std"/>
                <a:cs typeface="HelveticaNeueLT Std"/>
              </a:rPr>
              <a:t>Create offers that capture their </a:t>
            </a:r>
            <a:r>
              <a:rPr lang="en-US" sz="3200" dirty="0" smtClean="0">
                <a:latin typeface="HelveticaNeueLT Std"/>
                <a:ea typeface="HelveticaNeueLT Std"/>
                <a:cs typeface="HelveticaNeueLT Std"/>
              </a:rPr>
              <a:t>imagination, exceed </a:t>
            </a:r>
            <a:r>
              <a:rPr lang="en-US" sz="3200" dirty="0">
                <a:latin typeface="HelveticaNeueLT Std"/>
                <a:ea typeface="HelveticaNeueLT Std"/>
                <a:cs typeface="HelveticaNeueLT Std"/>
              </a:rPr>
              <a:t>their </a:t>
            </a:r>
            <a:r>
              <a:rPr lang="en-US" sz="3200" dirty="0" smtClean="0">
                <a:latin typeface="HelveticaNeueLT Std"/>
                <a:ea typeface="HelveticaNeueLT Std"/>
                <a:cs typeface="HelveticaNeueLT Std"/>
              </a:rPr>
              <a:t>expectations and encourage them to do more.</a:t>
            </a:r>
            <a:endParaRPr lang="en-US" sz="3200" dirty="0" smtClean="0">
              <a:latin typeface="HelveticaNeueLT Std"/>
              <a:ea typeface="HelveticaNeueLT Std"/>
              <a:cs typeface="HelveticaNeueLT Std"/>
            </a:endParaRPr>
          </a:p>
          <a:p>
            <a:pPr marL="800100" lvl="1" indent="-342900" defTabSz="457200">
              <a:spcBef>
                <a:spcPct val="20000"/>
              </a:spcBef>
              <a:buFont typeface="Arial" pitchFamily="34" charset="0"/>
              <a:buChar char="•"/>
            </a:pPr>
            <a:r>
              <a:rPr lang="en-US" sz="3200" dirty="0" smtClean="0">
                <a:latin typeface="HelveticaNeueLT Std"/>
                <a:ea typeface="HelveticaNeueLT Std"/>
                <a:cs typeface="HelveticaNeueLT Std"/>
              </a:rPr>
              <a:t>Free Downloads</a:t>
            </a:r>
          </a:p>
          <a:p>
            <a:pPr marL="800100" lvl="1" indent="-342900" defTabSz="457200">
              <a:spcBef>
                <a:spcPct val="20000"/>
              </a:spcBef>
              <a:buFont typeface="Arial" pitchFamily="34" charset="0"/>
              <a:buChar char="•"/>
            </a:pPr>
            <a:r>
              <a:rPr lang="en-US" sz="3200" dirty="0" smtClean="0">
                <a:latin typeface="HelveticaNeueLT Std"/>
                <a:ea typeface="HelveticaNeueLT Std"/>
                <a:cs typeface="HelveticaNeueLT Std"/>
              </a:rPr>
              <a:t>Case studies</a:t>
            </a:r>
          </a:p>
          <a:p>
            <a:pPr marL="800100" lvl="1" indent="-342900" defTabSz="457200">
              <a:spcBef>
                <a:spcPct val="20000"/>
              </a:spcBef>
              <a:buFont typeface="Arial" pitchFamily="34" charset="0"/>
              <a:buChar char="•"/>
            </a:pPr>
            <a:r>
              <a:rPr lang="en-US" sz="3200" dirty="0" smtClean="0">
                <a:latin typeface="HelveticaNeueLT Std"/>
                <a:ea typeface="HelveticaNeueLT Std"/>
                <a:cs typeface="HelveticaNeueLT Std"/>
              </a:rPr>
              <a:t>Executive Summaries</a:t>
            </a:r>
            <a:endParaRPr lang="en-US" sz="3200" dirty="0">
              <a:latin typeface="HelveticaNeueLT Std"/>
              <a:ea typeface="HelveticaNeueLT Std"/>
              <a:cs typeface="HelveticaNeueLT Std"/>
            </a:endParaRPr>
          </a:p>
          <a:p>
            <a:pPr marL="342900" indent="-342900" defTabSz="457200">
              <a:spcBef>
                <a:spcPct val="20000"/>
              </a:spcBef>
              <a:buFont typeface="Arial" pitchFamily="34" charset="0"/>
              <a:buChar char="•"/>
            </a:pPr>
            <a:endParaRPr lang="en-US" sz="3200" dirty="0">
              <a:latin typeface="HelveticaNeueLT Std"/>
              <a:ea typeface="HelveticaNeueLT Std"/>
              <a:cs typeface="HelveticaNeueLT Std"/>
            </a:endParaRPr>
          </a:p>
        </p:txBody>
      </p:sp>
      <p:sp>
        <p:nvSpPr>
          <p:cNvPr id="31750" name="Content Placeholder 5"/>
          <p:cNvSpPr txBox="1">
            <a:spLocks/>
          </p:cNvSpPr>
          <p:nvPr/>
        </p:nvSpPr>
        <p:spPr bwMode="auto">
          <a:xfrm>
            <a:off x="381000" y="6324600"/>
            <a:ext cx="7010400" cy="411163"/>
          </a:xfrm>
          <a:prstGeom prst="rect">
            <a:avLst/>
          </a:prstGeom>
          <a:noFill/>
          <a:ln w="9525">
            <a:noFill/>
            <a:miter lim="800000"/>
            <a:headEnd/>
            <a:tailEnd/>
          </a:ln>
        </p:spPr>
        <p:txBody>
          <a:bodyPr/>
          <a:lstStyle/>
          <a:p>
            <a:pPr marL="342900" indent="-342900" defTabSz="457200">
              <a:spcBef>
                <a:spcPct val="20000"/>
              </a:spcBef>
              <a:buFont typeface="Arial" pitchFamily="34" charset="0"/>
              <a:buNone/>
            </a:pPr>
            <a:endParaRPr lang="en-US" sz="1600" dirty="0">
              <a:latin typeface="HelveticaNeueLT Std"/>
              <a:ea typeface="HelveticaNeueLT Std"/>
              <a:cs typeface="HelveticaNeueLT Std"/>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1"/>
            <a:ext cx="8229600" cy="838200"/>
          </a:xfrm>
        </p:spPr>
        <p:txBody>
          <a:bodyPr/>
          <a:lstStyle/>
          <a:p>
            <a:r>
              <a:rPr lang="en-US" dirty="0" smtClean="0"/>
              <a:t>Use Technology To Engage Members</a:t>
            </a:r>
          </a:p>
        </p:txBody>
      </p:sp>
      <p:sp>
        <p:nvSpPr>
          <p:cNvPr id="33795" name="Content Placeholder 2"/>
          <p:cNvSpPr>
            <a:spLocks noGrp="1"/>
          </p:cNvSpPr>
          <p:nvPr>
            <p:ph idx="1"/>
          </p:nvPr>
        </p:nvSpPr>
        <p:spPr>
          <a:xfrm>
            <a:off x="609600" y="1447800"/>
            <a:ext cx="8229600" cy="5181600"/>
          </a:xfrm>
        </p:spPr>
        <p:txBody>
          <a:bodyPr/>
          <a:lstStyle/>
          <a:p>
            <a:pPr>
              <a:buFont typeface="Arial" pitchFamily="34" charset="0"/>
              <a:buNone/>
            </a:pPr>
            <a:endParaRPr lang="en-US" sz="4000" i="1" dirty="0" smtClean="0"/>
          </a:p>
          <a:p>
            <a:pPr>
              <a:buFont typeface="Arial" pitchFamily="34" charset="0"/>
              <a:buNone/>
            </a:pPr>
            <a:r>
              <a:rPr lang="en-US" sz="4000" i="1" dirty="0" smtClean="0"/>
              <a:t>Technology is something to embrace as yet another way to deliver value and customer service.</a:t>
            </a:r>
          </a:p>
          <a:p>
            <a:pPr>
              <a:buFont typeface="Arial" pitchFamily="34" charset="0"/>
              <a:buNone/>
            </a:pPr>
            <a:endParaRPr lang="en-US" sz="4400" i="1" dirty="0" smtClean="0"/>
          </a:p>
          <a:p>
            <a:pPr marL="342900" lvl="1" indent="-342900">
              <a:buFont typeface="Arial" pitchFamily="34" charset="0"/>
              <a:buNone/>
            </a:pPr>
            <a:r>
              <a:rPr lang="en-US" sz="1600" i="1" dirty="0" smtClean="0"/>
              <a:t>The End of Membership as We Know It: Building the Fortune-Flipping, Must-Have Association of the Next Century</a:t>
            </a:r>
            <a:r>
              <a:rPr lang="en-US" sz="1600" dirty="0" smtClean="0"/>
              <a:t> by Sarah L. </a:t>
            </a:r>
            <a:r>
              <a:rPr lang="en-US" sz="1600" dirty="0" err="1" smtClean="0"/>
              <a:t>Sladek</a:t>
            </a:r>
            <a:r>
              <a:rPr lang="en-US" sz="1600" dirty="0" smtClean="0"/>
              <a:t>, Published by ASAE (2011)</a:t>
            </a:r>
          </a:p>
          <a:p>
            <a:endParaRPr lang="en-US" sz="12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55563"/>
            <a:ext cx="9144000" cy="1143000"/>
          </a:xfrm>
        </p:spPr>
        <p:txBody>
          <a:bodyPr/>
          <a:lstStyle/>
          <a:p>
            <a:r>
              <a:rPr lang="en-US" dirty="0" smtClean="0"/>
              <a:t>Create a Suite of Online Properties</a:t>
            </a:r>
            <a:endParaRPr lang="en-US" dirty="0" smtClean="0"/>
          </a:p>
        </p:txBody>
      </p:sp>
      <p:pic>
        <p:nvPicPr>
          <p:cNvPr id="32771" name="Content Placeholder 3" descr="8399337241_7c6a75ca71_o.png"/>
          <p:cNvPicPr>
            <a:picLocks noGrp="1" noChangeAspect="1"/>
          </p:cNvPicPr>
          <p:nvPr>
            <p:ph idx="1"/>
          </p:nvPr>
        </p:nvPicPr>
        <p:blipFill>
          <a:blip r:embed="rId3"/>
          <a:srcRect/>
          <a:stretch>
            <a:fillRect/>
          </a:stretch>
        </p:blipFill>
        <p:spPr>
          <a:xfrm>
            <a:off x="3581400" y="1600200"/>
            <a:ext cx="5334000" cy="4525963"/>
          </a:xfrm>
        </p:spPr>
      </p:pic>
      <p:sp>
        <p:nvSpPr>
          <p:cNvPr id="4" name="TextBox 3"/>
          <p:cNvSpPr txBox="1"/>
          <p:nvPr/>
        </p:nvSpPr>
        <p:spPr>
          <a:xfrm>
            <a:off x="152400" y="1828800"/>
            <a:ext cx="3429000" cy="4031873"/>
          </a:xfrm>
          <a:prstGeom prst="rect">
            <a:avLst/>
          </a:prstGeom>
          <a:noFill/>
        </p:spPr>
        <p:txBody>
          <a:bodyPr wrap="square" rtlCol="0">
            <a:spAutoFit/>
          </a:bodyPr>
          <a:lstStyle/>
          <a:p>
            <a:pPr>
              <a:buFont typeface="Arial" pitchFamily="34" charset="0"/>
              <a:buChar char="•"/>
            </a:pPr>
            <a:r>
              <a:rPr lang="en-US" sz="3200" dirty="0" smtClean="0"/>
              <a:t>Mobile &amp; Apps</a:t>
            </a:r>
          </a:p>
          <a:p>
            <a:endParaRPr lang="en-US" sz="3200" dirty="0" smtClean="0"/>
          </a:p>
          <a:p>
            <a:pPr>
              <a:buFont typeface="Arial" pitchFamily="34" charset="0"/>
              <a:buChar char="•"/>
            </a:pPr>
            <a:r>
              <a:rPr lang="en-US" sz="3200" dirty="0" smtClean="0"/>
              <a:t>Online Communities</a:t>
            </a:r>
          </a:p>
          <a:p>
            <a:endParaRPr lang="en-US" sz="3200" dirty="0" smtClean="0"/>
          </a:p>
          <a:p>
            <a:pPr>
              <a:buFont typeface="Arial" pitchFamily="34" charset="0"/>
              <a:buChar char="•"/>
            </a:pPr>
            <a:r>
              <a:rPr lang="en-US" sz="3200" dirty="0" smtClean="0"/>
              <a:t>Websites</a:t>
            </a:r>
          </a:p>
          <a:p>
            <a:endParaRPr lang="en-US" sz="3200" dirty="0" smtClean="0"/>
          </a:p>
          <a:p>
            <a:pPr>
              <a:buFont typeface="Arial" pitchFamily="34" charset="0"/>
              <a:buChar char="•"/>
            </a:pPr>
            <a:r>
              <a:rPr lang="en-US" sz="3200" dirty="0" smtClean="0"/>
              <a:t>Social Media</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br>
              <a:rPr lang="en-US" dirty="0" smtClean="0"/>
            </a:br>
            <a:r>
              <a:rPr lang="en-US" dirty="0" smtClean="0"/>
              <a:t>ASAE’s Collaborate </a:t>
            </a:r>
            <a:r>
              <a:rPr lang="en-US" dirty="0" smtClean="0"/>
              <a:t>Site</a:t>
            </a:r>
            <a:endParaRPr lang="en-US" dirty="0"/>
          </a:p>
        </p:txBody>
      </p:sp>
      <p:pic>
        <p:nvPicPr>
          <p:cNvPr id="1027" name="Picture 3"/>
          <p:cNvPicPr>
            <a:picLocks noChangeAspect="1" noChangeArrowheads="1"/>
          </p:cNvPicPr>
          <p:nvPr/>
        </p:nvPicPr>
        <p:blipFill>
          <a:blip r:embed="rId3"/>
          <a:srcRect l="22255" t="10417" r="21523" b="6250"/>
          <a:stretch>
            <a:fillRect/>
          </a:stretch>
        </p:blipFill>
        <p:spPr bwMode="auto">
          <a:xfrm>
            <a:off x="838200" y="1270000"/>
            <a:ext cx="6522720" cy="54356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br>
              <a:rPr lang="en-US" dirty="0" smtClean="0"/>
            </a:br>
            <a:r>
              <a:rPr lang="en-US" dirty="0" smtClean="0"/>
              <a:t>Conference </a:t>
            </a:r>
            <a:r>
              <a:rPr lang="en-US" dirty="0" smtClean="0"/>
              <a:t>Mobile </a:t>
            </a:r>
            <a:r>
              <a:rPr lang="en-US" dirty="0" smtClean="0"/>
              <a:t>Apps</a:t>
            </a:r>
            <a:endParaRPr lang="en-US" dirty="0"/>
          </a:p>
        </p:txBody>
      </p:sp>
      <p:pic>
        <p:nvPicPr>
          <p:cNvPr id="4" name="Picture 4"/>
          <p:cNvPicPr>
            <a:picLocks noChangeAspect="1" noChangeArrowheads="1"/>
          </p:cNvPicPr>
          <p:nvPr/>
        </p:nvPicPr>
        <p:blipFill>
          <a:blip r:embed="rId3"/>
          <a:srcRect l="32908" t="6746" r="33236" b="12897"/>
          <a:stretch>
            <a:fillRect/>
          </a:stretch>
        </p:blipFill>
        <p:spPr bwMode="auto">
          <a:xfrm>
            <a:off x="238212" y="1417654"/>
            <a:ext cx="2860587" cy="3817257"/>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l="32350" t="6548" r="33236" b="12500"/>
          <a:stretch>
            <a:fillRect/>
          </a:stretch>
        </p:blipFill>
        <p:spPr bwMode="auto">
          <a:xfrm>
            <a:off x="3171369" y="2737114"/>
            <a:ext cx="2951295" cy="3903172"/>
          </a:xfrm>
          <a:prstGeom prst="rect">
            <a:avLst/>
          </a:prstGeom>
          <a:noFill/>
          <a:ln w="9525">
            <a:noFill/>
            <a:miter lim="800000"/>
            <a:headEnd/>
            <a:tailEnd/>
          </a:ln>
          <a:effectLst/>
        </p:spPr>
      </p:pic>
      <p:pic>
        <p:nvPicPr>
          <p:cNvPr id="6" name="Picture 3"/>
          <p:cNvPicPr>
            <a:picLocks noChangeAspect="1" noChangeArrowheads="1"/>
          </p:cNvPicPr>
          <p:nvPr/>
        </p:nvPicPr>
        <p:blipFill>
          <a:blip r:embed="rId5"/>
          <a:srcRect l="33019" t="7143" r="33236" b="14881"/>
          <a:stretch>
            <a:fillRect/>
          </a:stretch>
        </p:blipFill>
        <p:spPr bwMode="auto">
          <a:xfrm>
            <a:off x="6204729" y="1529424"/>
            <a:ext cx="2852187" cy="370548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br>
              <a:rPr lang="en-US" dirty="0" smtClean="0"/>
            </a:br>
            <a:r>
              <a:rPr lang="en-US" i="1" dirty="0" smtClean="0"/>
              <a:t>Associations Now </a:t>
            </a:r>
            <a:r>
              <a:rPr lang="en-US" dirty="0" smtClean="0"/>
              <a:t>Magazine</a:t>
            </a:r>
            <a:endParaRPr lang="en-US" dirty="0"/>
          </a:p>
        </p:txBody>
      </p:sp>
      <p:pic>
        <p:nvPicPr>
          <p:cNvPr id="2051" name="Picture 3"/>
          <p:cNvPicPr>
            <a:picLocks noChangeAspect="1" noChangeArrowheads="1"/>
          </p:cNvPicPr>
          <p:nvPr/>
        </p:nvPicPr>
        <p:blipFill>
          <a:blip r:embed="rId3"/>
          <a:srcRect l="21083" t="29167" r="57833" b="6250"/>
          <a:stretch>
            <a:fillRect/>
          </a:stretch>
        </p:blipFill>
        <p:spPr bwMode="auto">
          <a:xfrm>
            <a:off x="304800" y="1371599"/>
            <a:ext cx="3048000" cy="5249333"/>
          </a:xfrm>
          <a:prstGeom prst="rect">
            <a:avLst/>
          </a:prstGeom>
          <a:noFill/>
          <a:ln w="9525">
            <a:noFill/>
            <a:miter lim="800000"/>
            <a:headEnd/>
            <a:tailEnd/>
          </a:ln>
          <a:effectLst/>
        </p:spPr>
      </p:pic>
      <p:pic>
        <p:nvPicPr>
          <p:cNvPr id="5" name="Picture 4"/>
          <p:cNvPicPr>
            <a:picLocks noChangeAspect="1" noChangeArrowheads="1"/>
          </p:cNvPicPr>
          <p:nvPr/>
        </p:nvPicPr>
        <p:blipFill>
          <a:blip r:embed="rId4"/>
          <a:srcRect l="26940" t="17708" r="28550" b="6250"/>
          <a:stretch>
            <a:fillRect/>
          </a:stretch>
        </p:blipFill>
        <p:spPr bwMode="auto">
          <a:xfrm>
            <a:off x="3733800" y="1447800"/>
            <a:ext cx="4918553" cy="47244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p:cNvPicPr>
            <a:picLocks noChangeAspect="1" noChangeArrowheads="1"/>
          </p:cNvPicPr>
          <p:nvPr/>
        </p:nvPicPr>
        <p:blipFill>
          <a:blip r:embed="rId3"/>
          <a:srcRect/>
          <a:stretch>
            <a:fillRect/>
          </a:stretch>
        </p:blipFill>
        <p:spPr bwMode="auto">
          <a:xfrm>
            <a:off x="838200" y="1371600"/>
            <a:ext cx="6629400" cy="4579938"/>
          </a:xfrm>
          <a:prstGeom prst="rect">
            <a:avLst/>
          </a:prstGeom>
          <a:noFill/>
          <a:ln w="9525">
            <a:noFill/>
            <a:miter lim="800000"/>
            <a:headEnd/>
            <a:tailEnd/>
          </a:ln>
        </p:spPr>
      </p:pic>
      <p:sp>
        <p:nvSpPr>
          <p:cNvPr id="5" name="TextBox 4"/>
          <p:cNvSpPr txBox="1"/>
          <p:nvPr/>
        </p:nvSpPr>
        <p:spPr>
          <a:xfrm>
            <a:off x="0" y="144959"/>
            <a:ext cx="9144000" cy="769441"/>
          </a:xfrm>
          <a:prstGeom prst="rect">
            <a:avLst/>
          </a:prstGeom>
          <a:noFill/>
        </p:spPr>
        <p:txBody>
          <a:bodyPr wrap="square" rtlCol="0">
            <a:spAutoFit/>
          </a:bodyPr>
          <a:lstStyle/>
          <a:p>
            <a:pPr algn="ctr" eaLnBrk="1" hangingPunct="1">
              <a:buFont typeface="Arial" pitchFamily="34" charset="0"/>
              <a:buNone/>
            </a:pPr>
            <a:r>
              <a:rPr lang="en-US" sz="4400" dirty="0" smtClean="0">
                <a:solidFill>
                  <a:schemeClr val="bg1"/>
                </a:solidFill>
                <a:latin typeface="HelveticaNeueLT Std"/>
                <a:ea typeface="MS PGothic" pitchFamily="34" charset="-128"/>
              </a:rPr>
              <a:t>Engagement  </a:t>
            </a:r>
            <a:r>
              <a:rPr lang="en-US" sz="4400" dirty="0" smtClean="0">
                <a:solidFill>
                  <a:schemeClr val="bg1"/>
                </a:solidFill>
                <a:latin typeface="HelveticaNeueLT Std"/>
                <a:ea typeface="MS PGothic" pitchFamily="34" charset="-128"/>
              </a:rPr>
              <a:t>Through Volunteering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274638"/>
            <a:ext cx="8686800" cy="868362"/>
          </a:xfrm>
        </p:spPr>
        <p:txBody>
          <a:bodyPr/>
          <a:lstStyle/>
          <a:p>
            <a:r>
              <a:rPr lang="en-US" sz="4800" dirty="0" smtClean="0"/>
              <a:t>Patterns of Volunteering</a:t>
            </a:r>
          </a:p>
        </p:txBody>
      </p:sp>
      <p:graphicFrame>
        <p:nvGraphicFramePr>
          <p:cNvPr id="4" name="Content Placeholder 3"/>
          <p:cNvGraphicFramePr>
            <a:graphicFrameLocks noGrp="1"/>
          </p:cNvGraphicFramePr>
          <p:nvPr>
            <p:ph sz="quarter" idx="1"/>
          </p:nvPr>
        </p:nvGraphicFramePr>
        <p:xfrm>
          <a:off x="228600" y="990600"/>
          <a:ext cx="850392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5844" name="TextBox 4"/>
          <p:cNvSpPr txBox="1">
            <a:spLocks noChangeArrowheads="1"/>
          </p:cNvSpPr>
          <p:nvPr/>
        </p:nvSpPr>
        <p:spPr bwMode="auto">
          <a:xfrm>
            <a:off x="533400" y="6172200"/>
            <a:ext cx="6324600" cy="677863"/>
          </a:xfrm>
          <a:prstGeom prst="rect">
            <a:avLst/>
          </a:prstGeom>
          <a:noFill/>
          <a:ln w="9525">
            <a:noFill/>
            <a:miter lim="800000"/>
            <a:headEnd/>
            <a:tailEnd/>
          </a:ln>
        </p:spPr>
        <p:txBody>
          <a:bodyPr>
            <a:spAutoFit/>
          </a:bodyPr>
          <a:lstStyle/>
          <a:p>
            <a:pPr marL="0" lvl="1"/>
            <a:r>
              <a:rPr lang="en-US" sz="2000" i="1" dirty="0">
                <a:ea typeface="MS PGothic" pitchFamily="34" charset="-128"/>
              </a:rPr>
              <a:t>The Decision to Volunteer, ASAE, 2009</a:t>
            </a:r>
          </a:p>
          <a:p>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bwMode="auto">
          <a:xfrm>
            <a:off x="7010400" y="638175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DF90AC86-51CD-41D1-899B-1783186F82F5}" type="slidenum">
              <a:rPr lang="en-US" sz="1400" smtClean="0">
                <a:ea typeface="MS PGothic" pitchFamily="34" charset="-128"/>
              </a:rPr>
              <a:pPr/>
              <a:t>38</a:t>
            </a:fld>
            <a:endParaRPr lang="en-US" sz="1400" smtClean="0">
              <a:ea typeface="MS PGothic" pitchFamily="34" charset="-128"/>
            </a:endParaRPr>
          </a:p>
        </p:txBody>
      </p:sp>
      <p:sp>
        <p:nvSpPr>
          <p:cNvPr id="36867" name="Text Box 3"/>
          <p:cNvSpPr txBox="1">
            <a:spLocks noChangeArrowheads="1"/>
          </p:cNvSpPr>
          <p:nvPr/>
        </p:nvSpPr>
        <p:spPr bwMode="auto">
          <a:xfrm>
            <a:off x="0" y="228600"/>
            <a:ext cx="8610600" cy="769441"/>
          </a:xfrm>
          <a:prstGeom prst="rect">
            <a:avLst/>
          </a:prstGeom>
          <a:noFill/>
          <a:ln w="9525">
            <a:noFill/>
            <a:miter lim="800000"/>
            <a:headEnd/>
            <a:tailEnd/>
          </a:ln>
        </p:spPr>
        <p:txBody>
          <a:bodyPr wrap="square">
            <a:spAutoFit/>
          </a:bodyPr>
          <a:lstStyle/>
          <a:p>
            <a:pPr algn="ctr">
              <a:spcBef>
                <a:spcPct val="50000"/>
              </a:spcBef>
            </a:pPr>
            <a:r>
              <a:rPr lang="en-US" sz="4400" b="1" dirty="0">
                <a:solidFill>
                  <a:schemeClr val="bg1"/>
                </a:solidFill>
                <a:latin typeface="HelveticaNeueLT Std"/>
              </a:rPr>
              <a:t>Typical Levels of Involvement</a:t>
            </a:r>
          </a:p>
        </p:txBody>
      </p:sp>
      <p:graphicFrame>
        <p:nvGraphicFramePr>
          <p:cNvPr id="8" name="Diagram 7"/>
          <p:cNvGraphicFramePr/>
          <p:nvPr/>
        </p:nvGraphicFramePr>
        <p:xfrm>
          <a:off x="1905001" y="1924049"/>
          <a:ext cx="6105525"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7" name="Rectangle 9"/>
          <p:cNvSpPr>
            <a:spLocks noChangeArrowheads="1"/>
          </p:cNvSpPr>
          <p:nvPr/>
        </p:nvSpPr>
        <p:spPr bwMode="auto">
          <a:xfrm>
            <a:off x="1676400" y="1676400"/>
            <a:ext cx="3182281" cy="523220"/>
          </a:xfrm>
          <a:prstGeom prst="rect">
            <a:avLst/>
          </a:prstGeom>
          <a:noFill/>
          <a:ln w="9525">
            <a:noFill/>
            <a:miter lim="800000"/>
            <a:headEnd/>
            <a:tailEnd/>
          </a:ln>
        </p:spPr>
        <p:txBody>
          <a:bodyPr wrap="none">
            <a:spAutoFit/>
          </a:bodyPr>
          <a:lstStyle/>
          <a:p>
            <a:pPr eaLnBrk="0" fontAlgn="auto" hangingPunct="0">
              <a:spcBef>
                <a:spcPct val="30000"/>
              </a:spcBef>
              <a:spcAft>
                <a:spcPts val="0"/>
              </a:spcAft>
              <a:defRPr/>
            </a:pPr>
            <a:r>
              <a:rPr lang="en-US" sz="2800" b="1" dirty="0">
                <a:solidFill>
                  <a:schemeClr val="accent6">
                    <a:lumMod val="75000"/>
                  </a:schemeClr>
                </a:solidFill>
                <a:latin typeface="HelveticaNeueLT Std"/>
                <a:ea typeface="ＭＳ Ｐゴシック"/>
                <a:cs typeface="ＭＳ Ｐゴシック"/>
              </a:rPr>
              <a:t>Governance 6.8%</a:t>
            </a:r>
          </a:p>
        </p:txBody>
      </p:sp>
      <p:sp>
        <p:nvSpPr>
          <p:cNvPr id="8198" name="Rectangle 10"/>
          <p:cNvSpPr>
            <a:spLocks noChangeArrowheads="1"/>
          </p:cNvSpPr>
          <p:nvPr/>
        </p:nvSpPr>
        <p:spPr bwMode="auto">
          <a:xfrm>
            <a:off x="5715000" y="2144713"/>
            <a:ext cx="2961067" cy="523220"/>
          </a:xfrm>
          <a:prstGeom prst="rect">
            <a:avLst/>
          </a:prstGeom>
          <a:noFill/>
          <a:ln w="9525">
            <a:noFill/>
            <a:miter lim="800000"/>
            <a:headEnd/>
            <a:tailEnd/>
          </a:ln>
        </p:spPr>
        <p:txBody>
          <a:bodyPr wrap="none">
            <a:spAutoFit/>
          </a:bodyPr>
          <a:lstStyle/>
          <a:p>
            <a:pPr eaLnBrk="0" fontAlgn="auto" hangingPunct="0">
              <a:spcBef>
                <a:spcPct val="30000"/>
              </a:spcBef>
              <a:spcAft>
                <a:spcPts val="0"/>
              </a:spcAft>
              <a:defRPr/>
            </a:pPr>
            <a:r>
              <a:rPr lang="en-US" sz="2800" b="1" dirty="0">
                <a:solidFill>
                  <a:schemeClr val="accent3">
                    <a:lumMod val="75000"/>
                  </a:schemeClr>
                </a:solidFill>
                <a:latin typeface="HelveticaNeueLT Std"/>
                <a:ea typeface="ＭＳ Ｐゴシック"/>
                <a:cs typeface="ＭＳ Ｐゴシック"/>
              </a:rPr>
              <a:t>Committee 7.8%</a:t>
            </a:r>
          </a:p>
        </p:txBody>
      </p:sp>
      <p:sp>
        <p:nvSpPr>
          <p:cNvPr id="8199" name="Rectangle 11"/>
          <p:cNvSpPr>
            <a:spLocks noChangeArrowheads="1"/>
          </p:cNvSpPr>
          <p:nvPr/>
        </p:nvSpPr>
        <p:spPr bwMode="auto">
          <a:xfrm>
            <a:off x="762000" y="2582863"/>
            <a:ext cx="3124200" cy="584775"/>
          </a:xfrm>
          <a:prstGeom prst="rect">
            <a:avLst/>
          </a:prstGeom>
          <a:noFill/>
          <a:ln w="9525">
            <a:noFill/>
            <a:miter lim="800000"/>
            <a:headEnd/>
            <a:tailEnd/>
          </a:ln>
        </p:spPr>
        <p:txBody>
          <a:bodyPr>
            <a:spAutoFit/>
          </a:bodyPr>
          <a:lstStyle/>
          <a:p>
            <a:pPr fontAlgn="auto">
              <a:spcBef>
                <a:spcPts val="0"/>
              </a:spcBef>
              <a:spcAft>
                <a:spcPts val="0"/>
              </a:spcAft>
              <a:defRPr/>
            </a:pPr>
            <a:r>
              <a:rPr lang="en-US" sz="3200" b="1" dirty="0">
                <a:solidFill>
                  <a:schemeClr val="tx2">
                    <a:lumMod val="60000"/>
                    <a:lumOff val="40000"/>
                  </a:schemeClr>
                </a:solidFill>
                <a:latin typeface="HelveticaNeueLT Std"/>
                <a:ea typeface="ＭＳ Ｐゴシック"/>
                <a:cs typeface="ＭＳ Ｐゴシック"/>
              </a:rPr>
              <a:t>Ad hoc 15.5%</a:t>
            </a:r>
          </a:p>
        </p:txBody>
      </p:sp>
      <p:sp>
        <p:nvSpPr>
          <p:cNvPr id="36872" name="Rectangle 12"/>
          <p:cNvSpPr>
            <a:spLocks noChangeArrowheads="1"/>
          </p:cNvSpPr>
          <p:nvPr/>
        </p:nvSpPr>
        <p:spPr bwMode="auto">
          <a:xfrm>
            <a:off x="2667000" y="4011613"/>
            <a:ext cx="4572000" cy="1938337"/>
          </a:xfrm>
          <a:prstGeom prst="rect">
            <a:avLst/>
          </a:prstGeom>
          <a:noFill/>
          <a:ln w="9525">
            <a:noFill/>
            <a:miter lim="800000"/>
            <a:headEnd/>
            <a:tailEnd/>
          </a:ln>
        </p:spPr>
        <p:txBody>
          <a:bodyPr>
            <a:spAutoFit/>
          </a:bodyPr>
          <a:lstStyle/>
          <a:p>
            <a:pPr algn="ctr"/>
            <a:r>
              <a:rPr lang="en-US" sz="6000" b="1" dirty="0">
                <a:solidFill>
                  <a:schemeClr val="bg1"/>
                </a:solidFill>
                <a:latin typeface="HelveticaNeueLT Std"/>
              </a:rPr>
              <a:t>None</a:t>
            </a:r>
          </a:p>
          <a:p>
            <a:pPr algn="ctr"/>
            <a:r>
              <a:rPr lang="en-US" sz="6000" b="1" dirty="0">
                <a:solidFill>
                  <a:schemeClr val="bg1"/>
                </a:solidFill>
                <a:latin typeface="HelveticaNeueLT Std"/>
              </a:rPr>
              <a:t>69.9%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6964664" cy="769441"/>
          </a:xfrm>
          <a:prstGeom prst="rect">
            <a:avLst/>
          </a:prstGeom>
        </p:spPr>
        <p:txBody>
          <a:bodyPr wrap="none">
            <a:spAutoFit/>
          </a:bodyPr>
          <a:lstStyle/>
          <a:p>
            <a:r>
              <a:rPr lang="en-US" sz="4400" dirty="0" smtClean="0">
                <a:solidFill>
                  <a:schemeClr val="bg1"/>
                </a:solidFill>
                <a:latin typeface="HelveticaNeueLT Std"/>
                <a:ea typeface="MS PGothic" pitchFamily="34" charset="-128"/>
              </a:rPr>
              <a:t>Why Do People Volunteer?</a:t>
            </a:r>
            <a:endParaRPr lang="en-US" sz="4400" dirty="0">
              <a:solidFill>
                <a:schemeClr val="bg1"/>
              </a:solidFill>
              <a:latin typeface="HelveticaNeueLT Std"/>
            </a:endParaRPr>
          </a:p>
        </p:txBody>
      </p:sp>
      <p:sp>
        <p:nvSpPr>
          <p:cNvPr id="3" name="Rectangle 2"/>
          <p:cNvSpPr txBox="1">
            <a:spLocks noChangeArrowheads="1"/>
          </p:cNvSpPr>
          <p:nvPr/>
        </p:nvSpPr>
        <p:spPr bwMode="auto">
          <a:xfrm>
            <a:off x="457200" y="1417638"/>
            <a:ext cx="8229600" cy="1143000"/>
          </a:xfrm>
          <a:prstGeom prst="rect">
            <a:avLst/>
          </a:prstGeom>
          <a:noFill/>
          <a:ln w="9525">
            <a:noFill/>
            <a:miter lim="800000"/>
            <a:headEnd/>
            <a:tailEnd/>
          </a:ln>
        </p:spPr>
        <p:txBody>
          <a:bodyPr anchor="ctr"/>
          <a:lstStyle/>
          <a:p>
            <a:pPr algn="ctr">
              <a:defRPr/>
            </a:pPr>
            <a:r>
              <a:rPr lang="en-US" sz="4400" dirty="0">
                <a:latin typeface="HelveticaNeueLT Std"/>
                <a:ea typeface="ＭＳ Ｐゴシック" charset="-128"/>
                <a:cs typeface="ＭＳ Ｐゴシック" charset="-128"/>
              </a:rPr>
              <a:t>Affiliation and Volunteerism</a:t>
            </a:r>
          </a:p>
        </p:txBody>
      </p:sp>
      <p:sp>
        <p:nvSpPr>
          <p:cNvPr id="4" name="Rectangle 3"/>
          <p:cNvSpPr/>
          <p:nvPr/>
        </p:nvSpPr>
        <p:spPr>
          <a:xfrm>
            <a:off x="304800" y="2622792"/>
            <a:ext cx="8305800" cy="3625608"/>
          </a:xfrm>
          <a:prstGeom prst="rect">
            <a:avLst/>
          </a:prstGeom>
        </p:spPr>
        <p:txBody>
          <a:bodyPr wrap="square">
            <a:spAutoFit/>
          </a:bodyPr>
          <a:lstStyle/>
          <a:p>
            <a:pPr marL="342900" indent="-342900">
              <a:lnSpc>
                <a:spcPct val="90000"/>
              </a:lnSpc>
              <a:spcBef>
                <a:spcPct val="20000"/>
              </a:spcBef>
              <a:defRPr/>
            </a:pPr>
            <a:r>
              <a:rPr lang="en-US" sz="3000" dirty="0">
                <a:latin typeface="HelveticaNeueLT Std"/>
                <a:ea typeface="ＭＳ Ｐゴシック" charset="-128"/>
                <a:cs typeface="ＭＳ Ｐゴシック" charset="-128"/>
              </a:rPr>
              <a:t>FINDINGS:</a:t>
            </a:r>
          </a:p>
          <a:p>
            <a:pPr marL="342900" indent="-342900">
              <a:lnSpc>
                <a:spcPct val="90000"/>
              </a:lnSpc>
              <a:spcBef>
                <a:spcPct val="20000"/>
              </a:spcBef>
              <a:defRPr/>
            </a:pPr>
            <a:endParaRPr lang="en-US" sz="1600" dirty="0">
              <a:latin typeface="HelveticaNeueLT Std"/>
              <a:ea typeface="ＭＳ Ｐゴシック" charset="-128"/>
              <a:cs typeface="ＭＳ Ｐゴシック" charset="-128"/>
            </a:endParaRPr>
          </a:p>
          <a:p>
            <a:pPr marL="342900" indent="-342900">
              <a:lnSpc>
                <a:spcPct val="90000"/>
              </a:lnSpc>
              <a:spcBef>
                <a:spcPct val="20000"/>
              </a:spcBef>
              <a:buFont typeface="Arial" pitchFamily="34" charset="0"/>
              <a:buChar char="•"/>
              <a:defRPr/>
            </a:pPr>
            <a:r>
              <a:rPr lang="en-US" sz="3800" dirty="0">
                <a:latin typeface="HelveticaNeueLT Std"/>
                <a:ea typeface="ＭＳ Ｐゴシック" charset="-128"/>
                <a:cs typeface="ＭＳ Ｐゴシック" charset="-128"/>
              </a:rPr>
              <a:t>Probability of being a </a:t>
            </a:r>
            <a:r>
              <a:rPr lang="en-US" sz="3800" u="sng" dirty="0">
                <a:solidFill>
                  <a:srgbClr val="0070C0"/>
                </a:solidFill>
                <a:latin typeface="HelveticaNeueLT Std"/>
                <a:ea typeface="ＭＳ Ｐゴシック" charset="-128"/>
                <a:cs typeface="ＭＳ Ｐゴシック" charset="-128"/>
              </a:rPr>
              <a:t>“promoter”</a:t>
            </a:r>
            <a:r>
              <a:rPr lang="en-US" sz="3800" dirty="0">
                <a:solidFill>
                  <a:srgbClr val="0070C0"/>
                </a:solidFill>
                <a:latin typeface="HelveticaNeueLT Std"/>
                <a:ea typeface="ＭＳ Ｐゴシック" charset="-128"/>
                <a:cs typeface="ＭＳ Ｐゴシック" charset="-128"/>
              </a:rPr>
              <a:t> </a:t>
            </a:r>
            <a:r>
              <a:rPr lang="en-US" sz="3800" dirty="0">
                <a:latin typeface="HelveticaNeueLT Std"/>
                <a:ea typeface="ＭＳ Ｐゴシック" charset="-128"/>
                <a:cs typeface="ＭＳ Ｐゴシック" charset="-128"/>
              </a:rPr>
              <a:t>of the association increases with level of involvement</a:t>
            </a:r>
          </a:p>
          <a:p>
            <a:pPr marL="342900" indent="-342900">
              <a:lnSpc>
                <a:spcPct val="90000"/>
              </a:lnSpc>
              <a:spcBef>
                <a:spcPct val="20000"/>
              </a:spcBef>
              <a:defRPr/>
            </a:pPr>
            <a:r>
              <a:rPr lang="en-US" sz="1600" dirty="0">
                <a:latin typeface="HelveticaNeueLT Std"/>
                <a:ea typeface="ＭＳ Ｐゴシック" charset="-128"/>
                <a:cs typeface="ＭＳ Ｐゴシック" charset="-128"/>
              </a:rPr>
              <a:t> </a:t>
            </a:r>
          </a:p>
          <a:p>
            <a:pPr marL="342900" indent="-342900">
              <a:lnSpc>
                <a:spcPct val="90000"/>
              </a:lnSpc>
              <a:spcBef>
                <a:spcPct val="20000"/>
              </a:spcBef>
              <a:buFont typeface="Arial" pitchFamily="34" charset="0"/>
              <a:buChar char="•"/>
              <a:defRPr/>
            </a:pPr>
            <a:endParaRPr lang="en-US" sz="3200" dirty="0">
              <a:latin typeface="HelveticaNeueLT Std"/>
              <a:ea typeface="ＭＳ Ｐゴシック" charset="-128"/>
              <a:cs typeface="ＭＳ Ｐゴシック" charset="-128"/>
            </a:endParaRPr>
          </a:p>
          <a:p>
            <a:pPr marL="742950" lvl="1" indent="-285750">
              <a:lnSpc>
                <a:spcPct val="90000"/>
              </a:lnSpc>
              <a:spcBef>
                <a:spcPct val="20000"/>
              </a:spcBef>
              <a:buFont typeface="Arial" pitchFamily="34" charset="0"/>
              <a:buChar char="–"/>
              <a:defRPr/>
            </a:pPr>
            <a:r>
              <a:rPr lang="en-US" sz="2000" i="1" dirty="0">
                <a:latin typeface="HelveticaNeueLT Std"/>
                <a:ea typeface="ＭＳ Ｐゴシック"/>
                <a:cs typeface="ＭＳ Ｐゴシック"/>
              </a:rPr>
              <a:t>The Decision to Volunteer, ASAE, 2009</a:t>
            </a:r>
            <a:endParaRPr lang="en-US" dirty="0">
              <a:latin typeface="HelveticaNeueLT St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457200" y="0"/>
            <a:ext cx="8229600" cy="1143000"/>
          </a:xfrm>
        </p:spPr>
        <p:txBody>
          <a:bodyPr/>
          <a:lstStyle/>
          <a:p>
            <a:r>
              <a:rPr lang="en-US" sz="4000" b="1" dirty="0" smtClean="0"/>
              <a:t>Other Challenges Outlined </a:t>
            </a:r>
            <a:r>
              <a:rPr lang="en-US" sz="4000" b="1" dirty="0" smtClean="0"/>
              <a:t/>
            </a:r>
            <a:br>
              <a:rPr lang="en-US" sz="4000" b="1" dirty="0" smtClean="0"/>
            </a:br>
            <a:r>
              <a:rPr lang="en-US" sz="4000" b="1" i="1" dirty="0" smtClean="0">
                <a:solidFill>
                  <a:srgbClr val="0070C0"/>
                </a:solidFill>
              </a:rPr>
              <a:t>From  </a:t>
            </a:r>
            <a:r>
              <a:rPr lang="en-US" sz="4000" b="1" i="1" dirty="0" smtClean="0">
                <a:solidFill>
                  <a:srgbClr val="0070C0"/>
                </a:solidFill>
              </a:rPr>
              <a:t>Your Feedback</a:t>
            </a:r>
          </a:p>
        </p:txBody>
      </p:sp>
      <p:sp>
        <p:nvSpPr>
          <p:cNvPr id="10243" name="Content Placeholder 4"/>
          <p:cNvSpPr>
            <a:spLocks noGrp="1"/>
          </p:cNvSpPr>
          <p:nvPr>
            <p:ph sz="half" idx="1"/>
          </p:nvPr>
        </p:nvSpPr>
        <p:spPr>
          <a:xfrm>
            <a:off x="457200" y="1371600"/>
            <a:ext cx="4038600" cy="4754563"/>
          </a:xfrm>
        </p:spPr>
        <p:txBody>
          <a:bodyPr/>
          <a:lstStyle/>
          <a:p>
            <a:pPr eaLnBrk="1" hangingPunct="1"/>
            <a:r>
              <a:rPr lang="en-US" sz="2600" dirty="0" smtClean="0"/>
              <a:t>Doing more </a:t>
            </a:r>
            <a:r>
              <a:rPr lang="en-US" sz="2600" dirty="0" smtClean="0"/>
              <a:t>with </a:t>
            </a:r>
            <a:r>
              <a:rPr lang="en-US" sz="2600" dirty="0" smtClean="0"/>
              <a:t>less</a:t>
            </a:r>
            <a:endParaRPr lang="en-US" sz="2600" dirty="0" smtClean="0"/>
          </a:p>
          <a:p>
            <a:pPr eaLnBrk="1" hangingPunct="1"/>
            <a:r>
              <a:rPr lang="en-US" sz="2600" dirty="0" smtClean="0"/>
              <a:t>Time to </a:t>
            </a:r>
            <a:r>
              <a:rPr lang="en-US" sz="2600" dirty="0" smtClean="0"/>
              <a:t>p</a:t>
            </a:r>
            <a:r>
              <a:rPr lang="en-US" sz="2600" dirty="0" smtClean="0"/>
              <a:t>articipate</a:t>
            </a:r>
            <a:endParaRPr lang="en-US" sz="2600" dirty="0" smtClean="0"/>
          </a:p>
          <a:p>
            <a:pPr eaLnBrk="1" hangingPunct="1"/>
            <a:r>
              <a:rPr lang="en-US" sz="2600" dirty="0" smtClean="0"/>
              <a:t>Getting to know members at a deeper level</a:t>
            </a:r>
          </a:p>
          <a:p>
            <a:pPr eaLnBrk="1" hangingPunct="1"/>
            <a:r>
              <a:rPr lang="en-US" sz="2600" dirty="0" smtClean="0"/>
              <a:t>Getting their </a:t>
            </a:r>
            <a:r>
              <a:rPr lang="en-US" sz="2600" dirty="0" smtClean="0"/>
              <a:t>attention</a:t>
            </a:r>
            <a:r>
              <a:rPr lang="en-US" sz="2600" dirty="0" smtClean="0"/>
              <a:t>:  Communicating in an appropriate way</a:t>
            </a:r>
          </a:p>
          <a:p>
            <a:pPr eaLnBrk="1" hangingPunct="1"/>
            <a:r>
              <a:rPr lang="en-US" sz="2600" dirty="0" smtClean="0"/>
              <a:t>Keeping </a:t>
            </a:r>
            <a:r>
              <a:rPr lang="en-US" sz="2600" dirty="0" smtClean="0"/>
              <a:t>members’ </a:t>
            </a:r>
            <a:r>
              <a:rPr lang="en-US" sz="2600" dirty="0" smtClean="0"/>
              <a:t>interest in continuous engagement</a:t>
            </a:r>
          </a:p>
          <a:p>
            <a:endParaRPr lang="en-US" sz="2400" dirty="0" smtClean="0"/>
          </a:p>
        </p:txBody>
      </p:sp>
      <p:pic>
        <p:nvPicPr>
          <p:cNvPr id="6" name="irc_mi" descr="http://www.zenartsla.com/news/wp-content/uploads/2011/12/juggling-seven-props.jpg">
            <a:hlinkClick r:id="rId3"/>
          </p:cNvPr>
          <p:cNvPicPr>
            <a:picLocks noGrp="1"/>
          </p:cNvPicPr>
          <p:nvPr>
            <p:ph sz="half" idx="2"/>
          </p:nvPr>
        </p:nvPicPr>
        <p:blipFill>
          <a:blip r:embed="rId4"/>
          <a:srcRect/>
          <a:stretch>
            <a:fillRect/>
          </a:stretch>
        </p:blipFill>
        <p:spPr bwMode="auto">
          <a:xfrm>
            <a:off x="4800600" y="1981200"/>
            <a:ext cx="38862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 y="152400"/>
            <a:ext cx="9144001" cy="1143000"/>
          </a:xfrm>
        </p:spPr>
        <p:txBody>
          <a:bodyPr/>
          <a:lstStyle/>
          <a:p>
            <a:pPr eaLnBrk="1" hangingPunct="1"/>
            <a:r>
              <a:rPr lang="en-US" dirty="0" smtClean="0">
                <a:ea typeface="MS PGothic" pitchFamily="34" charset="-128"/>
                <a:cs typeface="Arial" pitchFamily="34" charset="0"/>
              </a:rPr>
              <a:t>Why Members Don’t Volunteer</a:t>
            </a:r>
          </a:p>
        </p:txBody>
      </p:sp>
      <p:sp>
        <p:nvSpPr>
          <p:cNvPr id="38915" name="Content Placeholder 2"/>
          <p:cNvSpPr>
            <a:spLocks noGrp="1"/>
          </p:cNvSpPr>
          <p:nvPr>
            <p:ph idx="1"/>
          </p:nvPr>
        </p:nvSpPr>
        <p:spPr>
          <a:xfrm>
            <a:off x="228600" y="1249363"/>
            <a:ext cx="8001000" cy="1819275"/>
          </a:xfrm>
        </p:spPr>
        <p:txBody>
          <a:bodyPr/>
          <a:lstStyle/>
          <a:p>
            <a:pPr eaLnBrk="1" hangingPunct="1">
              <a:buFont typeface="Wingdings" pitchFamily="2" charset="2"/>
              <a:buNone/>
            </a:pPr>
            <a:r>
              <a:rPr lang="en-US" sz="2800" b="1" dirty="0" smtClean="0">
                <a:ea typeface="MS PGothic" pitchFamily="34" charset="-128"/>
              </a:rPr>
              <a:t>Uncontrollable reasons:</a:t>
            </a:r>
          </a:p>
          <a:p>
            <a:pPr marL="857250" lvl="1" indent="-457200" eaLnBrk="1" hangingPunct="1">
              <a:buFontTx/>
              <a:buAutoNum type="arabicPeriod"/>
            </a:pPr>
            <a:r>
              <a:rPr lang="en-US" dirty="0" smtClean="0">
                <a:ea typeface="MS PGothic" pitchFamily="34" charset="-128"/>
              </a:rPr>
              <a:t>Time constraints</a:t>
            </a:r>
          </a:p>
          <a:p>
            <a:pPr marL="857250" lvl="1" indent="-457200" eaLnBrk="1" hangingPunct="1">
              <a:buFontTx/>
              <a:buAutoNum type="arabicPeriod"/>
            </a:pPr>
            <a:r>
              <a:rPr lang="en-US" dirty="0" smtClean="0">
                <a:ea typeface="MS PGothic" pitchFamily="34" charset="-128"/>
              </a:rPr>
              <a:t>Family or professional responsibilities</a:t>
            </a:r>
          </a:p>
          <a:p>
            <a:pPr marL="857250" lvl="1" indent="-457200" eaLnBrk="1" hangingPunct="1">
              <a:buFontTx/>
              <a:buAutoNum type="arabicPeriod"/>
            </a:pPr>
            <a:r>
              <a:rPr lang="en-US" dirty="0" smtClean="0">
                <a:ea typeface="MS PGothic" pitchFamily="34" charset="-128"/>
              </a:rPr>
              <a:t>Life stages</a:t>
            </a:r>
          </a:p>
          <a:p>
            <a:pPr eaLnBrk="1" hangingPunct="1"/>
            <a:endParaRPr lang="en-US" sz="2800" dirty="0" smtClean="0">
              <a:ea typeface="MS PGothic" pitchFamily="34" charset="-128"/>
            </a:endParaRPr>
          </a:p>
          <a:p>
            <a:pPr eaLnBrk="1" hangingPunct="1">
              <a:buFont typeface="Wingdings" pitchFamily="2" charset="2"/>
              <a:buNone/>
            </a:pPr>
            <a:endParaRPr lang="en-US" sz="2800" dirty="0" smtClean="0">
              <a:ea typeface="MS PGothic" pitchFamily="34" charset="-128"/>
            </a:endParaRPr>
          </a:p>
        </p:txBody>
      </p:sp>
      <p:sp>
        <p:nvSpPr>
          <p:cNvPr id="4" name="Content Placeholder 2"/>
          <p:cNvSpPr txBox="1">
            <a:spLocks/>
          </p:cNvSpPr>
          <p:nvPr/>
        </p:nvSpPr>
        <p:spPr bwMode="auto">
          <a:xfrm>
            <a:off x="228600" y="3276601"/>
            <a:ext cx="8915400" cy="3581399"/>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Wingdings" pitchFamily="2" charset="2"/>
              <a:buNone/>
              <a:defRPr/>
            </a:pPr>
            <a:r>
              <a:rPr lang="en-US" sz="2800" b="1" kern="0" dirty="0">
                <a:latin typeface="HelveticaNeueLT Std"/>
                <a:ea typeface="ＭＳ Ｐゴシック"/>
                <a:cs typeface="ＭＳ Ｐゴシック"/>
              </a:rPr>
              <a:t>Controllable reasons</a:t>
            </a:r>
            <a:r>
              <a:rPr lang="en-US" sz="2800" kern="0" dirty="0">
                <a:latin typeface="HelveticaNeueLT Std"/>
                <a:ea typeface="ＭＳ Ｐゴシック"/>
                <a:cs typeface="ＭＳ Ｐゴシック"/>
              </a:rPr>
              <a:t>:</a:t>
            </a:r>
          </a:p>
          <a:p>
            <a:pPr marL="971550" lvl="1" indent="-514350" eaLnBrk="0" fontAlgn="auto" hangingPunct="0">
              <a:spcBef>
                <a:spcPct val="20000"/>
              </a:spcBef>
              <a:spcAft>
                <a:spcPts val="0"/>
              </a:spcAft>
              <a:buFont typeface="+mj-lt"/>
              <a:buAutoNum type="arabicPeriod"/>
              <a:defRPr/>
            </a:pPr>
            <a:r>
              <a:rPr lang="en-US" sz="2800" kern="0" dirty="0">
                <a:latin typeface="HelveticaNeueLT Std"/>
                <a:ea typeface="ＭＳ Ｐゴシック"/>
                <a:cs typeface="ＭＳ Ｐゴシック"/>
              </a:rPr>
              <a:t>Lack of info about volunteer opportunities. </a:t>
            </a:r>
          </a:p>
          <a:p>
            <a:pPr marL="971550" lvl="1" indent="-514350" eaLnBrk="0" fontAlgn="auto" hangingPunct="0">
              <a:spcBef>
                <a:spcPct val="20000"/>
              </a:spcBef>
              <a:spcAft>
                <a:spcPts val="0"/>
              </a:spcAft>
              <a:buFont typeface="+mj-lt"/>
              <a:buAutoNum type="arabicPeriod"/>
              <a:defRPr/>
            </a:pPr>
            <a:r>
              <a:rPr lang="en-US" sz="2800" kern="0" dirty="0">
                <a:latin typeface="HelveticaNeueLT Std"/>
                <a:ea typeface="ＭＳ Ｐゴシック"/>
                <a:cs typeface="ＭＳ Ｐゴシック"/>
              </a:rPr>
              <a:t>Volunteer elsewhere.</a:t>
            </a:r>
          </a:p>
          <a:p>
            <a:pPr marL="971550" lvl="1" indent="-514350" eaLnBrk="0" fontAlgn="auto" hangingPunct="0">
              <a:spcBef>
                <a:spcPct val="20000"/>
              </a:spcBef>
              <a:spcAft>
                <a:spcPts val="0"/>
              </a:spcAft>
              <a:buFont typeface="+mj-lt"/>
              <a:buAutoNum type="arabicPeriod"/>
              <a:defRPr/>
            </a:pPr>
            <a:r>
              <a:rPr lang="en-US" sz="2800" u="sng" kern="0" dirty="0">
                <a:latin typeface="HelveticaNeueLT Std"/>
                <a:ea typeface="ＭＳ Ｐゴシック"/>
                <a:cs typeface="ＭＳ Ｐゴシック"/>
              </a:rPr>
              <a:t>Never asked to volunteer</a:t>
            </a:r>
            <a:r>
              <a:rPr lang="en-US" sz="2800" kern="0" dirty="0">
                <a:latin typeface="HelveticaNeueLT Std"/>
                <a:ea typeface="ＭＳ Ｐゴシック"/>
                <a:cs typeface="ＭＳ Ｐゴシック"/>
              </a:rPr>
              <a:t>.</a:t>
            </a:r>
          </a:p>
          <a:p>
            <a:pPr marL="971550" lvl="1" indent="-514350" eaLnBrk="0" fontAlgn="auto" hangingPunct="0">
              <a:spcBef>
                <a:spcPct val="20000"/>
              </a:spcBef>
              <a:spcAft>
                <a:spcPts val="0"/>
              </a:spcAft>
              <a:buFont typeface="+mj-lt"/>
              <a:buAutoNum type="arabicPeriod"/>
              <a:defRPr/>
            </a:pPr>
            <a:r>
              <a:rPr lang="en-US" sz="2800" kern="0" dirty="0">
                <a:latin typeface="HelveticaNeueLT Std"/>
                <a:ea typeface="ＭＳ Ｐゴシック"/>
                <a:cs typeface="ＭＳ Ｐゴシック"/>
              </a:rPr>
              <a:t>Lack of info about virtual or short-term opportunities.</a:t>
            </a:r>
          </a:p>
        </p:txBody>
      </p:sp>
      <p:sp>
        <p:nvSpPr>
          <p:cNvPr id="38917" name="TextBox 4"/>
          <p:cNvSpPr txBox="1">
            <a:spLocks noChangeArrowheads="1"/>
          </p:cNvSpPr>
          <p:nvPr/>
        </p:nvSpPr>
        <p:spPr bwMode="auto">
          <a:xfrm>
            <a:off x="457200" y="6248400"/>
            <a:ext cx="6400800" cy="646113"/>
          </a:xfrm>
          <a:prstGeom prst="rect">
            <a:avLst/>
          </a:prstGeom>
          <a:noFill/>
          <a:ln w="9525">
            <a:noFill/>
            <a:miter lim="800000"/>
            <a:headEnd/>
            <a:tailEnd/>
          </a:ln>
        </p:spPr>
        <p:txBody>
          <a:bodyPr>
            <a:spAutoFit/>
          </a:bodyPr>
          <a:lstStyle/>
          <a:p>
            <a:pPr marL="0" lvl="1"/>
            <a:r>
              <a:rPr lang="en-US" i="1" dirty="0">
                <a:latin typeface="HelveticaNeueLT Std"/>
                <a:ea typeface="MS PGothic" pitchFamily="34" charset="-128"/>
              </a:rPr>
              <a:t>The Decision to Volunteer, ASAE, 2009</a:t>
            </a:r>
          </a:p>
          <a:p>
            <a:endParaRPr lang="en-US" dirty="0">
              <a:latin typeface="HelveticaNeueLT Std"/>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0"/>
            <a:ext cx="8229600" cy="990600"/>
          </a:xfrm>
        </p:spPr>
        <p:txBody>
          <a:bodyPr/>
          <a:lstStyle/>
          <a:p>
            <a:pPr eaLnBrk="1" hangingPunct="1"/>
            <a:r>
              <a:rPr lang="en-US" dirty="0" smtClean="0">
                <a:ea typeface="MS PGothic" pitchFamily="34" charset="-128"/>
                <a:cs typeface="Arial" pitchFamily="34" charset="0"/>
              </a:rPr>
              <a:t>Increase Volunteering</a:t>
            </a:r>
          </a:p>
        </p:txBody>
      </p:sp>
      <p:sp>
        <p:nvSpPr>
          <p:cNvPr id="39939" name="Content Placeholder 2"/>
          <p:cNvSpPr>
            <a:spLocks noGrp="1"/>
          </p:cNvSpPr>
          <p:nvPr>
            <p:ph idx="1"/>
          </p:nvPr>
        </p:nvSpPr>
        <p:spPr>
          <a:xfrm>
            <a:off x="381000" y="1360488"/>
            <a:ext cx="8763000" cy="2832100"/>
          </a:xfrm>
        </p:spPr>
        <p:txBody>
          <a:bodyPr/>
          <a:lstStyle/>
          <a:p>
            <a:pPr eaLnBrk="1" hangingPunct="1">
              <a:buFontTx/>
              <a:buNone/>
            </a:pPr>
            <a:r>
              <a:rPr lang="en-US" sz="2800" b="1" dirty="0" smtClean="0">
                <a:ea typeface="MS PGothic" pitchFamily="34" charset="-128"/>
              </a:rPr>
              <a:t>I would start volunteering if:</a:t>
            </a:r>
          </a:p>
          <a:p>
            <a:pPr marL="914400" lvl="1" indent="-514350" eaLnBrk="1" hangingPunct="1">
              <a:spcBef>
                <a:spcPts val="600"/>
              </a:spcBef>
              <a:buFontTx/>
              <a:buAutoNum type="arabicPeriod"/>
            </a:pPr>
            <a:r>
              <a:rPr lang="en-US" dirty="0" smtClean="0">
                <a:ea typeface="MS PGothic" pitchFamily="34" charset="-128"/>
              </a:rPr>
              <a:t>Meaningful opportunity</a:t>
            </a:r>
          </a:p>
          <a:p>
            <a:pPr marL="914400" lvl="1" indent="-514350" eaLnBrk="1" hangingPunct="1">
              <a:spcBef>
                <a:spcPts val="600"/>
              </a:spcBef>
              <a:buFontTx/>
              <a:buAutoNum type="arabicPeriod"/>
            </a:pPr>
            <a:r>
              <a:rPr lang="en-US" dirty="0" smtClean="0">
                <a:ea typeface="MS PGothic" pitchFamily="34" charset="-128"/>
              </a:rPr>
              <a:t>Right skills</a:t>
            </a:r>
          </a:p>
          <a:p>
            <a:pPr marL="914400" lvl="1" indent="-514350" eaLnBrk="1" hangingPunct="1">
              <a:spcBef>
                <a:spcPts val="600"/>
              </a:spcBef>
              <a:buFontTx/>
              <a:buAutoNum type="arabicPeriod"/>
            </a:pPr>
            <a:r>
              <a:rPr lang="en-US" dirty="0" smtClean="0">
                <a:ea typeface="MS PGothic" pitchFamily="34" charset="-128"/>
              </a:rPr>
              <a:t>Accessible location </a:t>
            </a:r>
          </a:p>
          <a:p>
            <a:pPr eaLnBrk="1" hangingPunct="1"/>
            <a:endParaRPr lang="en-US" sz="2800" dirty="0" smtClean="0">
              <a:ea typeface="MS PGothic" pitchFamily="34" charset="-128"/>
            </a:endParaRPr>
          </a:p>
        </p:txBody>
      </p:sp>
      <p:sp>
        <p:nvSpPr>
          <p:cNvPr id="39940" name="Rectangle 4"/>
          <p:cNvSpPr>
            <a:spLocks noChangeArrowheads="1"/>
          </p:cNvSpPr>
          <p:nvPr/>
        </p:nvSpPr>
        <p:spPr bwMode="auto">
          <a:xfrm>
            <a:off x="381000" y="3657600"/>
            <a:ext cx="8161338" cy="2046714"/>
          </a:xfrm>
          <a:prstGeom prst="rect">
            <a:avLst/>
          </a:prstGeom>
          <a:noFill/>
          <a:ln w="9525">
            <a:noFill/>
            <a:miter lim="800000"/>
            <a:headEnd/>
            <a:tailEnd/>
          </a:ln>
        </p:spPr>
        <p:txBody>
          <a:bodyPr wrap="square">
            <a:spAutoFit/>
          </a:bodyPr>
          <a:lstStyle/>
          <a:p>
            <a:pPr marL="514350" indent="-514350"/>
            <a:r>
              <a:rPr lang="en-US" sz="2800" b="1" dirty="0">
                <a:latin typeface="HelveticaNeueLT Std"/>
              </a:rPr>
              <a:t>I first learn about volunteer opportunities by</a:t>
            </a:r>
            <a:r>
              <a:rPr lang="en-US" sz="2800" dirty="0">
                <a:latin typeface="HelveticaNeueLT Std"/>
              </a:rPr>
              <a:t>:</a:t>
            </a:r>
          </a:p>
          <a:p>
            <a:pPr marL="914400" lvl="1" indent="-514350">
              <a:spcBef>
                <a:spcPts val="600"/>
              </a:spcBef>
              <a:buFont typeface="Arial" pitchFamily="34" charset="0"/>
              <a:buAutoNum type="arabicPeriod"/>
            </a:pPr>
            <a:r>
              <a:rPr lang="en-US" sz="2800" dirty="0">
                <a:latin typeface="HelveticaNeueLT Std"/>
              </a:rPr>
              <a:t> Asked by staff or another volunteer  (22%)</a:t>
            </a:r>
          </a:p>
          <a:p>
            <a:pPr marL="914400" lvl="1" indent="-514350">
              <a:spcBef>
                <a:spcPts val="600"/>
              </a:spcBef>
              <a:buFont typeface="Arial" pitchFamily="34" charset="0"/>
              <a:buAutoNum type="arabicPeriod"/>
            </a:pPr>
            <a:r>
              <a:rPr lang="en-US" sz="2800" dirty="0">
                <a:latin typeface="HelveticaNeueLT Std"/>
              </a:rPr>
              <a:t> Local chapter, section (14%)</a:t>
            </a:r>
          </a:p>
          <a:p>
            <a:pPr marL="914400" lvl="1" indent="-514350">
              <a:spcBef>
                <a:spcPts val="600"/>
              </a:spcBef>
              <a:buFont typeface="Arial" pitchFamily="34" charset="0"/>
              <a:buAutoNum type="arabicPeriod"/>
            </a:pPr>
            <a:r>
              <a:rPr lang="en-US" sz="2800" dirty="0">
                <a:latin typeface="HelveticaNeueLT Std"/>
              </a:rPr>
              <a:t> Meeting, conference (13%)</a:t>
            </a:r>
          </a:p>
        </p:txBody>
      </p:sp>
      <p:sp>
        <p:nvSpPr>
          <p:cNvPr id="39941" name="TextBox 4"/>
          <p:cNvSpPr txBox="1">
            <a:spLocks noChangeArrowheads="1"/>
          </p:cNvSpPr>
          <p:nvPr/>
        </p:nvSpPr>
        <p:spPr bwMode="auto">
          <a:xfrm>
            <a:off x="533400" y="6400800"/>
            <a:ext cx="5410200" cy="615950"/>
          </a:xfrm>
          <a:prstGeom prst="rect">
            <a:avLst/>
          </a:prstGeom>
          <a:noFill/>
          <a:ln w="9525">
            <a:noFill/>
            <a:miter lim="800000"/>
            <a:headEnd/>
            <a:tailEnd/>
          </a:ln>
        </p:spPr>
        <p:txBody>
          <a:bodyPr>
            <a:spAutoFit/>
          </a:bodyPr>
          <a:lstStyle/>
          <a:p>
            <a:pPr marL="0" lvl="1"/>
            <a:r>
              <a:rPr lang="en-US" i="1" dirty="0">
                <a:latin typeface="HelveticaNeueLT Std"/>
                <a:ea typeface="MS PGothic" pitchFamily="34" charset="-128"/>
              </a:rPr>
              <a:t>The Decision to Volunteer, ASAE, 2009</a:t>
            </a:r>
          </a:p>
          <a:p>
            <a:endParaRPr lang="en-US" sz="1600" dirty="0">
              <a:latin typeface="HelveticaNeueLT St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pPr eaLnBrk="1" hangingPunct="1"/>
            <a:r>
              <a:rPr lang="en-US" dirty="0" smtClean="0"/>
              <a:t>Recognize </a:t>
            </a:r>
            <a:r>
              <a:rPr lang="en-US" dirty="0" smtClean="0"/>
              <a:t>Volunteers</a:t>
            </a:r>
            <a:endParaRPr lang="en-US" dirty="0" smtClean="0"/>
          </a:p>
        </p:txBody>
      </p:sp>
      <p:pic>
        <p:nvPicPr>
          <p:cNvPr id="4" name="Picture 3" descr="http://yourcareermatters.files.wordpress.com/2010/07/praise.jpg?w=287&amp;h=300">
            <a:hlinkClick r:id="rId3"/>
          </p:cNvPr>
          <p:cNvPicPr/>
          <p:nvPr/>
        </p:nvPicPr>
        <p:blipFill>
          <a:blip r:embed="rId4"/>
          <a:srcRect/>
          <a:stretch>
            <a:fillRect/>
          </a:stretch>
        </p:blipFill>
        <p:spPr bwMode="auto">
          <a:xfrm>
            <a:off x="6172200" y="3429000"/>
            <a:ext cx="2733675" cy="2838450"/>
          </a:xfrm>
          <a:prstGeom prst="rect">
            <a:avLst/>
          </a:prstGeom>
          <a:noFill/>
          <a:ln w="9525">
            <a:noFill/>
            <a:miter lim="800000"/>
            <a:headEnd/>
            <a:tailEnd/>
          </a:ln>
        </p:spPr>
      </p:pic>
      <p:sp>
        <p:nvSpPr>
          <p:cNvPr id="40963" name="Content Placeholder 4"/>
          <p:cNvSpPr>
            <a:spLocks noGrp="1"/>
          </p:cNvSpPr>
          <p:nvPr>
            <p:ph idx="1"/>
          </p:nvPr>
        </p:nvSpPr>
        <p:spPr>
          <a:xfrm>
            <a:off x="152400" y="1600200"/>
            <a:ext cx="7696200" cy="5105400"/>
          </a:xfrm>
        </p:spPr>
        <p:txBody>
          <a:bodyPr/>
          <a:lstStyle/>
          <a:p>
            <a:pPr eaLnBrk="1" hangingPunct="1"/>
            <a:r>
              <a:rPr lang="en-US" dirty="0" smtClean="0"/>
              <a:t>Make it easy to get involved. </a:t>
            </a:r>
          </a:p>
          <a:p>
            <a:pPr eaLnBrk="1" hangingPunct="1"/>
            <a:r>
              <a:rPr lang="en-US" dirty="0" smtClean="0"/>
              <a:t>Highlight </a:t>
            </a:r>
            <a:r>
              <a:rPr lang="en-US" dirty="0" smtClean="0"/>
              <a:t>or profile members and volunteers who have made considerable contributions and/or achievements.</a:t>
            </a:r>
          </a:p>
          <a:p>
            <a:pPr eaLnBrk="1" hangingPunct="1"/>
            <a:r>
              <a:rPr lang="en-US" dirty="0" smtClean="0"/>
              <a:t>Say “Thank You” to your volunteers.</a:t>
            </a:r>
          </a:p>
          <a:p>
            <a:pPr eaLnBrk="1" hangingPunct="1"/>
            <a:endParaRPr lang="en-US" dirty="0" smtClean="0"/>
          </a:p>
          <a:p>
            <a:pPr eaLnBrk="1" hangingPunct="1">
              <a:buNone/>
            </a:pPr>
            <a:endParaRPr lang="en-US" dirty="0" smtClean="0"/>
          </a:p>
          <a:p>
            <a:pPr eaLnBrk="1" hangingPunct="1">
              <a:buFont typeface="Arial" pitchFamily="34" charset="0"/>
              <a:buNone/>
            </a:pPr>
            <a:endParaRPr lang="en-US" sz="1800" i="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Group Discussion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p:txBody>
          <a:bodyPr/>
          <a:lstStyle/>
          <a:p>
            <a:pPr eaLnBrk="1" hangingPunct="1"/>
            <a:r>
              <a:rPr lang="en-US" b="1" dirty="0" smtClean="0"/>
              <a:t>At Your Tables</a:t>
            </a:r>
          </a:p>
        </p:txBody>
      </p:sp>
      <p:sp>
        <p:nvSpPr>
          <p:cNvPr id="2" name="Content Placeholder 2"/>
          <p:cNvSpPr>
            <a:spLocks noGrp="1"/>
          </p:cNvSpPr>
          <p:nvPr>
            <p:ph idx="1"/>
          </p:nvPr>
        </p:nvSpPr>
        <p:spPr>
          <a:xfrm>
            <a:off x="4495800" y="1447800"/>
            <a:ext cx="4495800" cy="4953000"/>
          </a:xfrm>
          <a:noFill/>
          <a:ln w="12700">
            <a:noFill/>
          </a:ln>
        </p:spPr>
        <p:txBody>
          <a:bodyPr/>
          <a:lstStyle/>
          <a:p>
            <a:pPr eaLnBrk="1" hangingPunct="1">
              <a:buNone/>
              <a:defRPr/>
            </a:pPr>
            <a:r>
              <a:rPr lang="en-US" sz="2800" b="1" dirty="0" smtClean="0"/>
              <a:t>Engaging your members:</a:t>
            </a:r>
          </a:p>
          <a:p>
            <a:pPr eaLnBrk="1" hangingPunct="1">
              <a:buNone/>
              <a:defRPr/>
            </a:pPr>
            <a:endParaRPr lang="en-US" sz="2800" b="1" dirty="0" smtClean="0"/>
          </a:p>
          <a:p>
            <a:pPr eaLnBrk="1" hangingPunct="1">
              <a:defRPr/>
            </a:pPr>
            <a:r>
              <a:rPr lang="en-US" sz="2600" dirty="0" smtClean="0"/>
              <a:t>What are some good examples </a:t>
            </a:r>
            <a:r>
              <a:rPr lang="en-US" sz="2600" dirty="0" smtClean="0"/>
              <a:t>of engagement that </a:t>
            </a:r>
            <a:r>
              <a:rPr lang="en-US" sz="2600" dirty="0" smtClean="0"/>
              <a:t>have worked well for you?</a:t>
            </a:r>
          </a:p>
          <a:p>
            <a:pPr eaLnBrk="1" hangingPunct="1">
              <a:defRPr/>
            </a:pPr>
            <a:r>
              <a:rPr lang="en-US" sz="2600" dirty="0" smtClean="0"/>
              <a:t>What is one thing that you could do in the future to engage your members (that you don’t do today?)</a:t>
            </a:r>
          </a:p>
          <a:p>
            <a:pPr eaLnBrk="1" hangingPunct="1">
              <a:buFont typeface="Arial" pitchFamily="34" charset="0"/>
              <a:buNone/>
              <a:defRPr/>
            </a:pPr>
            <a:endParaRPr lang="en-US" sz="2800" dirty="0" smtClean="0"/>
          </a:p>
        </p:txBody>
      </p:sp>
      <p:pic>
        <p:nvPicPr>
          <p:cNvPr id="5" name="Picture 3" descr="7115845107_eac75128a2_o.jpg"/>
          <p:cNvPicPr>
            <a:picLocks noChangeAspect="1"/>
          </p:cNvPicPr>
          <p:nvPr/>
        </p:nvPicPr>
        <p:blipFill>
          <a:blip r:embed="rId3" cstate="print"/>
          <a:srcRect l="11070" r="12826" b="7128"/>
          <a:stretch>
            <a:fillRect/>
          </a:stretch>
        </p:blipFill>
        <p:spPr bwMode="auto">
          <a:xfrm>
            <a:off x="304800" y="2057400"/>
            <a:ext cx="4191000" cy="3581400"/>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b="1" dirty="0" smtClean="0">
                <a:ea typeface="MS PGothic" pitchFamily="34" charset="-128"/>
              </a:rPr>
              <a:t>Questions?</a:t>
            </a:r>
            <a:endParaRPr lang="en-US" b="1" dirty="0" smtClean="0">
              <a:ea typeface="MS PGothic" pitchFamily="34" charset="-128"/>
            </a:endParaRPr>
          </a:p>
        </p:txBody>
      </p:sp>
      <p:pic>
        <p:nvPicPr>
          <p:cNvPr id="4" name="Picture 4" descr="3404575074_c666b3f8c6_o.jpg"/>
          <p:cNvPicPr>
            <a:picLocks noChangeAspect="1"/>
          </p:cNvPicPr>
          <p:nvPr/>
        </p:nvPicPr>
        <p:blipFill>
          <a:blip r:embed="rId3" cstate="print"/>
          <a:srcRect l="2885" r="4808"/>
          <a:stretch>
            <a:fillRect/>
          </a:stretch>
        </p:blipFill>
        <p:spPr bwMode="auto">
          <a:xfrm>
            <a:off x="533400" y="1524000"/>
            <a:ext cx="2286000" cy="2057399"/>
          </a:xfrm>
          <a:prstGeom prst="rect">
            <a:avLst/>
          </a:prstGeom>
          <a:noFill/>
          <a:ln w="9525">
            <a:noFill/>
            <a:miter lim="800000"/>
            <a:headEnd/>
            <a:tailEnd/>
          </a:ln>
        </p:spPr>
      </p:pic>
      <p:pic>
        <p:nvPicPr>
          <p:cNvPr id="6" name="Picture 12" descr="dynamic.jpg"/>
          <p:cNvPicPr>
            <a:picLocks noChangeAspect="1"/>
          </p:cNvPicPr>
          <p:nvPr/>
        </p:nvPicPr>
        <p:blipFill>
          <a:blip r:embed="rId4"/>
          <a:srcRect l="3448" t="3789" r="3448" b="5267"/>
          <a:stretch>
            <a:fillRect/>
          </a:stretch>
        </p:blipFill>
        <p:spPr>
          <a:xfrm>
            <a:off x="3429000" y="1524000"/>
            <a:ext cx="2286000" cy="2032000"/>
          </a:xfrm>
          <a:prstGeom prst="rect">
            <a:avLst/>
          </a:prstGeom>
          <a:noFill/>
        </p:spPr>
      </p:pic>
      <p:pic>
        <p:nvPicPr>
          <p:cNvPr id="7" name="Picture 3" descr="5757608058_b1f1c0a827_o.jpg"/>
          <p:cNvPicPr>
            <a:picLocks noChangeAspect="1"/>
          </p:cNvPicPr>
          <p:nvPr/>
        </p:nvPicPr>
        <p:blipFill>
          <a:blip r:embed="rId5" cstate="print"/>
          <a:srcRect l="3125" r="3125"/>
          <a:stretch>
            <a:fillRect/>
          </a:stretch>
        </p:blipFill>
        <p:spPr bwMode="auto">
          <a:xfrm>
            <a:off x="6324600" y="1524000"/>
            <a:ext cx="2286000" cy="1905000"/>
          </a:xfrm>
          <a:prstGeom prst="rect">
            <a:avLst/>
          </a:prstGeom>
          <a:noFill/>
          <a:ln w="9525">
            <a:noFill/>
            <a:miter lim="800000"/>
            <a:headEnd/>
            <a:tailEnd/>
          </a:ln>
        </p:spPr>
      </p:pic>
      <p:pic>
        <p:nvPicPr>
          <p:cNvPr id="8" name="Picture 4" descr="9127888479_bac1203216_o.jpg"/>
          <p:cNvPicPr>
            <a:picLocks noChangeAspect="1"/>
          </p:cNvPicPr>
          <p:nvPr/>
        </p:nvPicPr>
        <p:blipFill>
          <a:blip r:embed="rId6"/>
          <a:srcRect t="864" b="11265"/>
          <a:stretch>
            <a:fillRect/>
          </a:stretch>
        </p:blipFill>
        <p:spPr bwMode="auto">
          <a:xfrm>
            <a:off x="6553200" y="3733800"/>
            <a:ext cx="2057400" cy="2444224"/>
          </a:xfrm>
          <a:prstGeom prst="rect">
            <a:avLst/>
          </a:prstGeom>
          <a:noFill/>
          <a:ln w="9525">
            <a:noFill/>
            <a:miter lim="800000"/>
            <a:headEnd/>
            <a:tailEnd/>
          </a:ln>
        </p:spPr>
      </p:pic>
      <p:pic>
        <p:nvPicPr>
          <p:cNvPr id="9" name="Picture 4" descr="4209619566_58aaa03e33_o.jpg"/>
          <p:cNvPicPr>
            <a:picLocks noChangeAspect="1"/>
          </p:cNvPicPr>
          <p:nvPr/>
        </p:nvPicPr>
        <p:blipFill>
          <a:blip r:embed="rId7" cstate="print">
            <a:lum bright="10000"/>
          </a:blip>
          <a:srcRect l="20833" t="5544" r="24167" b="5745"/>
          <a:stretch>
            <a:fillRect/>
          </a:stretch>
        </p:blipFill>
        <p:spPr bwMode="auto">
          <a:xfrm>
            <a:off x="3505200" y="3810000"/>
            <a:ext cx="2209800" cy="2362200"/>
          </a:xfrm>
          <a:prstGeom prst="rect">
            <a:avLst/>
          </a:prstGeom>
          <a:noFill/>
          <a:ln w="9525">
            <a:noFill/>
            <a:miter lim="800000"/>
            <a:headEnd/>
            <a:tailEnd/>
          </a:ln>
        </p:spPr>
      </p:pic>
      <p:pic>
        <p:nvPicPr>
          <p:cNvPr id="10" name="irc_mi" descr="http://www.zenartsla.com/news/wp-content/uploads/2011/12/juggling-seven-props.jpg">
            <a:hlinkClick r:id="rId8"/>
          </p:cNvPr>
          <p:cNvPicPr>
            <a:picLocks noGrp="1"/>
          </p:cNvPicPr>
          <p:nvPr>
            <p:ph sz="half" idx="4294967295"/>
          </p:nvPr>
        </p:nvPicPr>
        <p:blipFill>
          <a:blip r:embed="rId9"/>
          <a:srcRect/>
          <a:stretch>
            <a:fillRect/>
          </a:stretch>
        </p:blipFill>
        <p:spPr bwMode="auto">
          <a:xfrm>
            <a:off x="457200" y="3810000"/>
            <a:ext cx="24384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ea typeface="MS PGothic" pitchFamily="34" charset="-128"/>
              </a:rPr>
              <a:t>Thank you!</a:t>
            </a:r>
          </a:p>
        </p:txBody>
      </p:sp>
      <p:sp>
        <p:nvSpPr>
          <p:cNvPr id="44035" name="Content Placeholder 2"/>
          <p:cNvSpPr>
            <a:spLocks noGrp="1"/>
          </p:cNvSpPr>
          <p:nvPr>
            <p:ph sz="half" idx="1"/>
          </p:nvPr>
        </p:nvSpPr>
        <p:spPr>
          <a:xfrm>
            <a:off x="5557838" y="5776913"/>
            <a:ext cx="3586162" cy="1081087"/>
          </a:xfrm>
        </p:spPr>
        <p:txBody>
          <a:bodyPr/>
          <a:lstStyle/>
          <a:p>
            <a:pPr marL="231775" lvl="4" indent="-231775" eaLnBrk="1" hangingPunct="1">
              <a:lnSpc>
                <a:spcPct val="80000"/>
              </a:lnSpc>
              <a:buFont typeface="Wingdings" pitchFamily="2" charset="2"/>
              <a:buNone/>
            </a:pPr>
            <a:endParaRPr lang="en-US" sz="2000" b="1" smtClean="0">
              <a:ea typeface="MS PGothic" pitchFamily="34" charset="-128"/>
            </a:endParaRPr>
          </a:p>
          <a:p>
            <a:pPr eaLnBrk="1" hangingPunct="1"/>
            <a:endParaRPr lang="en-US" sz="2000" smtClean="0">
              <a:ea typeface="MS PGothic" pitchFamily="34" charset="-128"/>
            </a:endParaRPr>
          </a:p>
        </p:txBody>
      </p:sp>
      <p:sp>
        <p:nvSpPr>
          <p:cNvPr id="5" name="Title 1"/>
          <p:cNvSpPr txBox="1">
            <a:spLocks/>
          </p:cNvSpPr>
          <p:nvPr/>
        </p:nvSpPr>
        <p:spPr bwMode="auto">
          <a:xfrm>
            <a:off x="228600" y="1828800"/>
            <a:ext cx="8713788" cy="4343399"/>
          </a:xfrm>
          <a:prstGeom prst="rect">
            <a:avLst/>
          </a:prstGeom>
          <a:noFill/>
          <a:ln w="9525">
            <a:noFill/>
            <a:miter lim="800000"/>
            <a:headEnd/>
            <a:tailEnd/>
          </a:ln>
        </p:spPr>
        <p:txBody>
          <a:bodyPr anchor="ctr"/>
          <a:lstStyle/>
          <a:p>
            <a:pPr algn="ctr" fontAlgn="auto">
              <a:spcBef>
                <a:spcPts val="0"/>
              </a:spcBef>
              <a:spcAft>
                <a:spcPts val="0"/>
              </a:spcAft>
              <a:defRPr/>
            </a:pPr>
            <a:r>
              <a:rPr lang="en-US" sz="4400" b="1" dirty="0">
                <a:latin typeface="HelveticaNeueLT Std"/>
                <a:ea typeface="ＭＳ Ｐゴシック" charset="-128"/>
                <a:cs typeface="ＭＳ Ｐゴシック" charset="-128"/>
              </a:rPr>
              <a:t>Let </a:t>
            </a:r>
            <a:r>
              <a:rPr lang="en-US" sz="6000" b="1" dirty="0">
                <a:solidFill>
                  <a:schemeClr val="tx2">
                    <a:lumMod val="50000"/>
                  </a:schemeClr>
                </a:solidFill>
                <a:latin typeface="HelveticaNeueLT Std"/>
                <a:ea typeface="ＭＳ Ｐゴシック" charset="-128"/>
                <a:cs typeface="ＭＳ Ｐゴシック" charset="-128"/>
              </a:rPr>
              <a:t>ASAE</a:t>
            </a:r>
            <a:r>
              <a:rPr lang="en-US" sz="4400" b="1" dirty="0">
                <a:latin typeface="HelveticaNeueLT Std"/>
                <a:ea typeface="ＭＳ Ｐゴシック" charset="-128"/>
                <a:cs typeface="ＭＳ Ｐゴシック" charset="-128"/>
              </a:rPr>
              <a:t> help you succeed.</a:t>
            </a:r>
          </a:p>
          <a:p>
            <a:pPr algn="ctr" fontAlgn="auto">
              <a:spcBef>
                <a:spcPts val="0"/>
              </a:spcBef>
              <a:spcAft>
                <a:spcPts val="0"/>
              </a:spcAft>
              <a:defRPr/>
            </a:pPr>
            <a:r>
              <a:rPr lang="en-US" sz="4400" b="1" u="sng" dirty="0">
                <a:solidFill>
                  <a:srgbClr val="0070C0"/>
                </a:solidFill>
                <a:latin typeface="HelveticaNeueLT Std"/>
                <a:ea typeface="ＭＳ Ｐゴシック" charset="-128"/>
                <a:cs typeface="ＭＳ Ｐゴシック" charset="-128"/>
              </a:rPr>
              <a:t>www.asaecenter.org </a:t>
            </a:r>
            <a:r>
              <a:rPr lang="en-US" sz="4400" b="1" dirty="0">
                <a:latin typeface="HelveticaNeueLT Std"/>
                <a:ea typeface="ＭＳ Ｐゴシック" charset="-128"/>
                <a:cs typeface="ＭＳ Ｐゴシック" charset="-128"/>
              </a:rPr>
              <a:t> </a:t>
            </a:r>
          </a:p>
          <a:p>
            <a:pPr algn="ctr" fontAlgn="auto">
              <a:spcBef>
                <a:spcPts val="0"/>
              </a:spcBef>
              <a:spcAft>
                <a:spcPts val="0"/>
              </a:spcAft>
              <a:defRPr/>
            </a:pPr>
            <a:r>
              <a:rPr lang="en-US" sz="4400" b="1" dirty="0">
                <a:latin typeface="HelveticaNeueLT Std"/>
                <a:ea typeface="ＭＳ Ｐゴシック" charset="-128"/>
                <a:cs typeface="ＭＳ Ｐゴシック" charset="-128"/>
                <a:hlinkClick r:id="rId3"/>
              </a:rPr>
              <a:t>www.associationsnow.com</a:t>
            </a:r>
            <a:r>
              <a:rPr lang="en-US" sz="4400" b="1" dirty="0">
                <a:latin typeface="HelveticaNeueLT Std"/>
                <a:ea typeface="ＭＳ Ｐゴシック" charset="-128"/>
                <a:cs typeface="ＭＳ Ｐゴシック" charset="-128"/>
              </a:rPr>
              <a:t> </a:t>
            </a:r>
          </a:p>
          <a:p>
            <a:pPr algn="ctr" fontAlgn="auto">
              <a:spcBef>
                <a:spcPts val="0"/>
              </a:spcBef>
              <a:spcAft>
                <a:spcPts val="0"/>
              </a:spcAft>
              <a:defRPr/>
            </a:pPr>
            <a:r>
              <a:rPr lang="en-US" sz="3200" b="1" dirty="0">
                <a:latin typeface="HelveticaNeueLT Std"/>
                <a:ea typeface="ＭＳ Ｐゴシック" charset="-128"/>
                <a:cs typeface="ＭＳ Ｐゴシック" charset="-128"/>
              </a:rPr>
              <a:t>(Subscribe to </a:t>
            </a:r>
            <a:r>
              <a:rPr lang="en-US" sz="3200" b="1" dirty="0">
                <a:solidFill>
                  <a:srgbClr val="00B050"/>
                </a:solidFill>
                <a:latin typeface="HelveticaNeueLT Std"/>
                <a:ea typeface="ＭＳ Ｐゴシック" charset="-128"/>
                <a:cs typeface="ＭＳ Ｐゴシック" charset="-128"/>
              </a:rPr>
              <a:t>FREE</a:t>
            </a:r>
            <a:r>
              <a:rPr lang="en-US" sz="3200" b="1" dirty="0">
                <a:latin typeface="HelveticaNeueLT Std"/>
                <a:ea typeface="ＭＳ Ｐゴシック" charset="-128"/>
                <a:cs typeface="ＭＳ Ｐゴシック" charset="-128"/>
              </a:rPr>
              <a:t> daily e-Newsletter</a:t>
            </a:r>
            <a:r>
              <a:rPr lang="en-US" sz="3200" b="1" dirty="0" smtClean="0">
                <a:latin typeface="HelveticaNeueLT Std"/>
                <a:ea typeface="ＭＳ Ｐゴシック" charset="-128"/>
                <a:cs typeface="ＭＳ Ｐゴシック" charset="-128"/>
              </a:rPr>
              <a:t>)</a:t>
            </a:r>
          </a:p>
          <a:p>
            <a:pPr algn="ctr" fontAlgn="auto">
              <a:spcBef>
                <a:spcPts val="0"/>
              </a:spcBef>
              <a:spcAft>
                <a:spcPts val="0"/>
              </a:spcAft>
              <a:defRPr/>
            </a:pPr>
            <a:endParaRPr lang="en-US" sz="3200" b="1" dirty="0" smtClean="0">
              <a:latin typeface="HelveticaNeueLT Std"/>
              <a:ea typeface="ＭＳ Ｐゴシック" charset="-128"/>
              <a:cs typeface="ＭＳ Ｐゴシック" charset="-128"/>
            </a:endParaRPr>
          </a:p>
          <a:p>
            <a:pPr algn="ctr" fontAlgn="auto">
              <a:spcBef>
                <a:spcPts val="0"/>
              </a:spcBef>
              <a:spcAft>
                <a:spcPts val="0"/>
              </a:spcAft>
              <a:defRPr/>
            </a:pPr>
            <a:r>
              <a:rPr lang="en-US" sz="3200" b="1" dirty="0" smtClean="0">
                <a:latin typeface="HelveticaNeueLT Std"/>
                <a:ea typeface="ＭＳ Ｐゴシック" charset="-128"/>
                <a:cs typeface="ＭＳ Ｐゴシック" charset="-128"/>
              </a:rPr>
              <a:t>Susan Robertson, </a:t>
            </a:r>
            <a:r>
              <a:rPr lang="en-US" sz="3200" b="1" dirty="0" smtClean="0">
                <a:latin typeface="HelveticaNeueLT Std"/>
                <a:ea typeface="ＭＳ Ｐゴシック" charset="-128"/>
                <a:cs typeface="ＭＳ Ｐゴシック" charset="-128"/>
              </a:rPr>
              <a:t>CAE</a:t>
            </a:r>
          </a:p>
          <a:p>
            <a:pPr algn="ctr" fontAlgn="auto">
              <a:spcBef>
                <a:spcPts val="0"/>
              </a:spcBef>
              <a:spcAft>
                <a:spcPts val="0"/>
              </a:spcAft>
              <a:defRPr/>
            </a:pPr>
            <a:r>
              <a:rPr lang="en-US" sz="3200" b="1" dirty="0" smtClean="0">
                <a:latin typeface="HelveticaNeueLT Std"/>
                <a:ea typeface="ＭＳ Ｐゴシック" charset="-128"/>
                <a:cs typeface="ＭＳ Ｐゴシック" charset="-128"/>
                <a:hlinkClick r:id="rId4"/>
              </a:rPr>
              <a:t>srobertson@asaecenter.org</a:t>
            </a:r>
            <a:endParaRPr lang="en-US" sz="3200" b="1" dirty="0" smtClean="0">
              <a:latin typeface="HelveticaNeueLT Std"/>
              <a:ea typeface="ＭＳ Ｐゴシック" charset="-128"/>
              <a:cs typeface="ＭＳ Ｐゴシック" charset="-128"/>
            </a:endParaRPr>
          </a:p>
          <a:p>
            <a:pPr algn="ctr" fontAlgn="auto">
              <a:spcBef>
                <a:spcPts val="0"/>
              </a:spcBef>
              <a:spcAft>
                <a:spcPts val="0"/>
              </a:spcAft>
              <a:defRPr/>
            </a:pPr>
            <a:r>
              <a:rPr lang="en-US" sz="3200" b="1" dirty="0" smtClean="0">
                <a:latin typeface="HelveticaNeueLT Std"/>
                <a:ea typeface="ＭＳ Ｐゴシック" charset="-128"/>
                <a:cs typeface="ＭＳ Ｐゴシック" charset="-128"/>
              </a:rPr>
              <a:t>+</a:t>
            </a:r>
            <a:r>
              <a:rPr lang="en-US" sz="3200" b="1" dirty="0" smtClean="0">
                <a:latin typeface="HelveticaNeueLT Std"/>
                <a:ea typeface="ＭＳ Ｐゴシック" charset="-128"/>
                <a:cs typeface="ＭＳ Ｐゴシック" charset="-128"/>
              </a:rPr>
              <a:t>1.202.626.2860</a:t>
            </a:r>
            <a:endParaRPr lang="en-US" sz="3200" b="1" dirty="0">
              <a:latin typeface="HelveticaNeueLT Std"/>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 is the </a:t>
            </a:r>
            <a:r>
              <a:rPr lang="en-US" b="1" u="sng" dirty="0" smtClean="0">
                <a:solidFill>
                  <a:srgbClr val="0070C0"/>
                </a:solidFill>
              </a:rPr>
              <a:t>convergence</a:t>
            </a:r>
            <a:r>
              <a:rPr lang="en-US" b="1" dirty="0" smtClean="0"/>
              <a:t> </a:t>
            </a:r>
            <a:r>
              <a:rPr lang="en-US" dirty="0" smtClean="0"/>
              <a:t>of these trends and issues that make the current state of associations  complex, fast-moving and more challenging than ever.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762000" y="1752600"/>
            <a:ext cx="7848600" cy="4525963"/>
          </a:xfrm>
        </p:spPr>
        <p:txBody>
          <a:bodyPr/>
          <a:lstStyle/>
          <a:p>
            <a:pPr algn="ctr" eaLnBrk="1" hangingPunct="1">
              <a:buFont typeface="Arial" pitchFamily="34" charset="0"/>
              <a:buNone/>
            </a:pPr>
            <a:endParaRPr lang="en-US" sz="4400" b="1" smtClean="0">
              <a:ea typeface="MS PGothic" pitchFamily="34" charset="-128"/>
            </a:endParaRPr>
          </a:p>
        </p:txBody>
      </p:sp>
      <p:pic>
        <p:nvPicPr>
          <p:cNvPr id="4" name="Picture 4"/>
          <p:cNvPicPr>
            <a:picLocks noChangeAspect="1" noChangeArrowheads="1"/>
          </p:cNvPicPr>
          <p:nvPr/>
        </p:nvPicPr>
        <p:blipFill>
          <a:blip r:embed="rId3" cstate="print"/>
          <a:srcRect/>
          <a:stretch>
            <a:fillRect/>
          </a:stretch>
        </p:blipFill>
        <p:spPr bwMode="auto">
          <a:xfrm>
            <a:off x="762000" y="1371600"/>
            <a:ext cx="7620000" cy="4953000"/>
          </a:xfrm>
          <a:prstGeom prst="rect">
            <a:avLst/>
          </a:prstGeom>
          <a:ln>
            <a:noFill/>
          </a:ln>
          <a:effectLst>
            <a:outerShdw blurRad="50800" sx="1000" sy="1000" algn="ctr" rotWithShape="0">
              <a:schemeClr val="bg1"/>
            </a:outerShdw>
            <a:reflection blurRad="12700" stA="30000" endPos="30000" dist="5000" dir="5400000" sy="-100000" algn="bl" rotWithShape="0"/>
          </a:effectLst>
          <a:scene3d>
            <a:camera prst="orthographicFront"/>
            <a:lightRig rig="threePt" dir="t">
              <a:rot lat="0" lon="0" rev="0"/>
            </a:lightRig>
          </a:scene3d>
          <a:sp3d extrusionH="76200" contourW="12700">
            <a:extrusionClr>
              <a:schemeClr val="bg1"/>
            </a:extrusionClr>
            <a:contourClr>
              <a:schemeClr val="bg1"/>
            </a:contourClr>
          </a:sp3d>
        </p:spPr>
      </p:pic>
      <p:sp>
        <p:nvSpPr>
          <p:cNvPr id="5" name="TextBox 4"/>
          <p:cNvSpPr txBox="1"/>
          <p:nvPr/>
        </p:nvSpPr>
        <p:spPr>
          <a:xfrm>
            <a:off x="152400" y="152400"/>
            <a:ext cx="8991600" cy="830997"/>
          </a:xfrm>
          <a:prstGeom prst="rect">
            <a:avLst/>
          </a:prstGeom>
          <a:noFill/>
        </p:spPr>
        <p:txBody>
          <a:bodyPr wrap="square" rtlCol="0">
            <a:spAutoFit/>
          </a:bodyPr>
          <a:lstStyle/>
          <a:p>
            <a:pPr algn="ctr"/>
            <a:r>
              <a:rPr lang="en-US" sz="4800" dirty="0" smtClean="0">
                <a:solidFill>
                  <a:schemeClr val="bg1"/>
                </a:solidFill>
                <a:latin typeface="HelveticaNeueLT Std"/>
              </a:rPr>
              <a:t>What We Know</a:t>
            </a:r>
            <a:endParaRPr lang="en-US" sz="4800" dirty="0">
              <a:solidFill>
                <a:schemeClr val="bg1"/>
              </a:solidFill>
              <a:latin typeface="HelveticaNeueLT St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4294967295"/>
          </p:nvPr>
        </p:nvSpPr>
        <p:spPr bwMode="auto">
          <a:xfrm>
            <a:off x="457200" y="6400800"/>
            <a:ext cx="4800600" cy="549275"/>
          </a:xfrm>
          <a:prstGeom prst="rect">
            <a:avLst/>
          </a:prstGeom>
          <a:noFill/>
          <a:ln>
            <a:miter lim="800000"/>
            <a:headEnd/>
            <a:tailEnd/>
          </a:ln>
        </p:spPr>
        <p:txBody>
          <a:bodyPr/>
          <a:lstStyle/>
          <a:p>
            <a:r>
              <a:rPr lang="en-US" i="1" dirty="0"/>
              <a:t>From Decision to Join, ASAE, 2008</a:t>
            </a:r>
          </a:p>
        </p:txBody>
      </p:sp>
      <p:graphicFrame>
        <p:nvGraphicFramePr>
          <p:cNvPr id="7" name="Content Placeholder 6"/>
          <p:cNvGraphicFramePr>
            <a:graphicFrameLocks noGrp="1"/>
          </p:cNvGraphicFramePr>
          <p:nvPr>
            <p:ph idx="1"/>
          </p:nvPr>
        </p:nvGraphicFramePr>
        <p:xfrm>
          <a:off x="457200" y="1295400"/>
          <a:ext cx="8229600" cy="4887187"/>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29587">
                <a:tc>
                  <a:txBody>
                    <a:bodyPr/>
                    <a:lstStyle/>
                    <a:p>
                      <a:endParaRPr lang="en-US" dirty="0"/>
                    </a:p>
                  </a:txBody>
                  <a:tcPr/>
                </a:tc>
                <a:tc>
                  <a:txBody>
                    <a:bodyPr/>
                    <a:lstStyle/>
                    <a:p>
                      <a:r>
                        <a:rPr lang="en-US" sz="2400" b="1" dirty="0" smtClean="0">
                          <a:solidFill>
                            <a:srgbClr val="FFC000"/>
                          </a:solidFill>
                        </a:rPr>
                        <a:t>Asia (744)</a:t>
                      </a:r>
                      <a:endParaRPr lang="en-US" sz="2400" b="1" dirty="0">
                        <a:solidFill>
                          <a:srgbClr val="FFC000"/>
                        </a:solidFill>
                      </a:endParaRPr>
                    </a:p>
                  </a:txBody>
                  <a:tcPr/>
                </a:tc>
                <a:tc>
                  <a:txBody>
                    <a:bodyPr/>
                    <a:lstStyle/>
                    <a:p>
                      <a:r>
                        <a:rPr lang="en-US" sz="2400" b="1" dirty="0" smtClean="0">
                          <a:solidFill>
                            <a:srgbClr val="FFC000"/>
                          </a:solidFill>
                        </a:rPr>
                        <a:t>Europe (800)</a:t>
                      </a:r>
                      <a:endParaRPr lang="en-US" sz="2400" b="1" dirty="0">
                        <a:solidFill>
                          <a:srgbClr val="FFC000"/>
                        </a:solidFill>
                      </a:endParaRPr>
                    </a:p>
                  </a:txBody>
                  <a:tcPr/>
                </a:tc>
                <a:tc>
                  <a:txBody>
                    <a:bodyPr/>
                    <a:lstStyle/>
                    <a:p>
                      <a:r>
                        <a:rPr lang="en-US" sz="2400" b="1" dirty="0" smtClean="0">
                          <a:solidFill>
                            <a:srgbClr val="FFC000"/>
                          </a:solidFill>
                        </a:rPr>
                        <a:t>Oceania</a:t>
                      </a:r>
                    </a:p>
                    <a:p>
                      <a:r>
                        <a:rPr lang="en-US" sz="2400" b="1" dirty="0" smtClean="0">
                          <a:solidFill>
                            <a:srgbClr val="FFC000"/>
                          </a:solidFill>
                        </a:rPr>
                        <a:t>(229)</a:t>
                      </a:r>
                      <a:endParaRPr lang="en-US" sz="2400" b="1" dirty="0">
                        <a:solidFill>
                          <a:srgbClr val="FFC000"/>
                        </a:solidFill>
                      </a:endParaRPr>
                    </a:p>
                  </a:txBody>
                  <a:tcPr/>
                </a:tc>
                <a:tc>
                  <a:txBody>
                    <a:bodyPr/>
                    <a:lstStyle/>
                    <a:p>
                      <a:r>
                        <a:rPr lang="en-US" sz="2400" b="1" dirty="0" smtClean="0">
                          <a:solidFill>
                            <a:srgbClr val="FFC000"/>
                          </a:solidFill>
                        </a:rPr>
                        <a:t>All (16,944)</a:t>
                      </a:r>
                      <a:endParaRPr lang="en-US" sz="2400" b="1" dirty="0">
                        <a:solidFill>
                          <a:srgbClr val="FFC000"/>
                        </a:solidFill>
                      </a:endParaRPr>
                    </a:p>
                  </a:txBody>
                  <a:tcPr/>
                </a:tc>
              </a:tr>
              <a:tr h="1160579">
                <a:tc>
                  <a:txBody>
                    <a:bodyPr/>
                    <a:lstStyle/>
                    <a:p>
                      <a:r>
                        <a:rPr lang="en-US" b="1" dirty="0" smtClean="0"/>
                        <a:t>Providing timely information about the field</a:t>
                      </a:r>
                      <a:endParaRPr lang="en-US" b="1" dirty="0"/>
                    </a:p>
                  </a:txBody>
                  <a:tcPr/>
                </a:tc>
                <a:tc>
                  <a:txBody>
                    <a:bodyPr/>
                    <a:lstStyle/>
                    <a:p>
                      <a:r>
                        <a:rPr lang="en-US" b="0" dirty="0" smtClean="0"/>
                        <a:t>49.3</a:t>
                      </a:r>
                      <a:endParaRPr lang="en-US" b="0" dirty="0"/>
                    </a:p>
                  </a:txBody>
                  <a:tcPr/>
                </a:tc>
                <a:tc>
                  <a:txBody>
                    <a:bodyPr/>
                    <a:lstStyle/>
                    <a:p>
                      <a:r>
                        <a:rPr lang="en-US" b="1" dirty="0" smtClean="0"/>
                        <a:t>46.1</a:t>
                      </a:r>
                      <a:endParaRPr lang="en-US" b="1" dirty="0"/>
                    </a:p>
                  </a:txBody>
                  <a:tcPr/>
                </a:tc>
                <a:tc>
                  <a:txBody>
                    <a:bodyPr/>
                    <a:lstStyle/>
                    <a:p>
                      <a:r>
                        <a:rPr lang="en-US" b="0" dirty="0" smtClean="0"/>
                        <a:t>42.8</a:t>
                      </a:r>
                      <a:endParaRPr lang="en-US" b="0" dirty="0"/>
                    </a:p>
                  </a:txBody>
                  <a:tcPr/>
                </a:tc>
                <a:tc>
                  <a:txBody>
                    <a:bodyPr/>
                    <a:lstStyle/>
                    <a:p>
                      <a:r>
                        <a:rPr lang="en-US" b="1" dirty="0" smtClean="0"/>
                        <a:t>36.9</a:t>
                      </a:r>
                      <a:endParaRPr lang="en-US" b="1" dirty="0"/>
                    </a:p>
                  </a:txBody>
                  <a:tcPr/>
                </a:tc>
              </a:tr>
              <a:tr h="624927">
                <a:tc>
                  <a:txBody>
                    <a:bodyPr/>
                    <a:lstStyle/>
                    <a:p>
                      <a:r>
                        <a:rPr lang="en-US" b="1" dirty="0" smtClean="0"/>
                        <a:t>Connecting practitioners</a:t>
                      </a:r>
                      <a:endParaRPr lang="en-US" b="1" dirty="0"/>
                    </a:p>
                  </a:txBody>
                  <a:tcPr/>
                </a:tc>
                <a:tc>
                  <a:txBody>
                    <a:bodyPr/>
                    <a:lstStyle/>
                    <a:p>
                      <a:r>
                        <a:rPr lang="en-US" dirty="0" smtClean="0"/>
                        <a:t>38.4</a:t>
                      </a:r>
                      <a:endParaRPr lang="en-US" dirty="0"/>
                    </a:p>
                  </a:txBody>
                  <a:tcPr/>
                </a:tc>
                <a:tc>
                  <a:txBody>
                    <a:bodyPr/>
                    <a:lstStyle/>
                    <a:p>
                      <a:r>
                        <a:rPr lang="en-US" b="1" dirty="0" smtClean="0"/>
                        <a:t>44.9</a:t>
                      </a:r>
                      <a:endParaRPr lang="en-US" b="1" dirty="0"/>
                    </a:p>
                  </a:txBody>
                  <a:tcPr/>
                </a:tc>
                <a:tc>
                  <a:txBody>
                    <a:bodyPr/>
                    <a:lstStyle/>
                    <a:p>
                      <a:r>
                        <a:rPr lang="en-US" dirty="0" smtClean="0"/>
                        <a:t>36.2</a:t>
                      </a:r>
                      <a:endParaRPr lang="en-US" dirty="0"/>
                    </a:p>
                  </a:txBody>
                  <a:tcPr/>
                </a:tc>
                <a:tc>
                  <a:txBody>
                    <a:bodyPr/>
                    <a:lstStyle/>
                    <a:p>
                      <a:r>
                        <a:rPr lang="en-US" b="1" dirty="0" smtClean="0"/>
                        <a:t>36.7</a:t>
                      </a:r>
                      <a:endParaRPr lang="en-US" b="1" dirty="0"/>
                    </a:p>
                  </a:txBody>
                  <a:tcPr/>
                </a:tc>
              </a:tr>
              <a:tr h="892753">
                <a:tc>
                  <a:txBody>
                    <a:bodyPr/>
                    <a:lstStyle/>
                    <a:p>
                      <a:r>
                        <a:rPr lang="en-US" b="1" dirty="0" smtClean="0"/>
                        <a:t>Representing the field to the public</a:t>
                      </a:r>
                      <a:endParaRPr lang="en-US" b="1" dirty="0"/>
                    </a:p>
                  </a:txBody>
                  <a:tcPr/>
                </a:tc>
                <a:tc>
                  <a:txBody>
                    <a:bodyPr/>
                    <a:lstStyle/>
                    <a:p>
                      <a:r>
                        <a:rPr lang="en-US" dirty="0" smtClean="0"/>
                        <a:t>28.4</a:t>
                      </a:r>
                      <a:endParaRPr lang="en-US" dirty="0"/>
                    </a:p>
                  </a:txBody>
                  <a:tcPr/>
                </a:tc>
                <a:tc>
                  <a:txBody>
                    <a:bodyPr/>
                    <a:lstStyle/>
                    <a:p>
                      <a:r>
                        <a:rPr lang="en-US" b="1" dirty="0" smtClean="0"/>
                        <a:t>39.3</a:t>
                      </a:r>
                      <a:endParaRPr lang="en-US" b="1" dirty="0"/>
                    </a:p>
                  </a:txBody>
                  <a:tcPr/>
                </a:tc>
                <a:tc>
                  <a:txBody>
                    <a:bodyPr/>
                    <a:lstStyle/>
                    <a:p>
                      <a:r>
                        <a:rPr lang="en-US" dirty="0" smtClean="0"/>
                        <a:t>27.1</a:t>
                      </a:r>
                      <a:endParaRPr lang="en-US" dirty="0"/>
                    </a:p>
                  </a:txBody>
                  <a:tcPr/>
                </a:tc>
                <a:tc>
                  <a:txBody>
                    <a:bodyPr/>
                    <a:lstStyle/>
                    <a:p>
                      <a:r>
                        <a:rPr lang="en-US" b="1" dirty="0" smtClean="0"/>
                        <a:t>27.1</a:t>
                      </a:r>
                      <a:endParaRPr lang="en-US" b="1" dirty="0"/>
                    </a:p>
                  </a:txBody>
                  <a:tcPr/>
                </a:tc>
              </a:tr>
              <a:tr h="892753">
                <a:tc>
                  <a:txBody>
                    <a:bodyPr/>
                    <a:lstStyle/>
                    <a:p>
                      <a:r>
                        <a:rPr lang="en-US" b="1" dirty="0" smtClean="0"/>
                        <a:t>Representing the field to the government</a:t>
                      </a:r>
                      <a:endParaRPr lang="en-US" b="1" dirty="0"/>
                    </a:p>
                  </a:txBody>
                  <a:tcPr/>
                </a:tc>
                <a:tc>
                  <a:txBody>
                    <a:bodyPr/>
                    <a:lstStyle/>
                    <a:p>
                      <a:r>
                        <a:rPr lang="en-US" b="0" dirty="0" smtClean="0"/>
                        <a:t>16.3</a:t>
                      </a:r>
                      <a:endParaRPr lang="en-US" b="0" dirty="0"/>
                    </a:p>
                  </a:txBody>
                  <a:tcPr/>
                </a:tc>
                <a:tc>
                  <a:txBody>
                    <a:bodyPr/>
                    <a:lstStyle/>
                    <a:p>
                      <a:r>
                        <a:rPr lang="en-US" b="1" dirty="0" smtClean="0"/>
                        <a:t>27.9</a:t>
                      </a:r>
                      <a:endParaRPr lang="en-US" b="1" dirty="0"/>
                    </a:p>
                  </a:txBody>
                  <a:tcPr/>
                </a:tc>
                <a:tc>
                  <a:txBody>
                    <a:bodyPr/>
                    <a:lstStyle/>
                    <a:p>
                      <a:r>
                        <a:rPr lang="en-US" dirty="0" smtClean="0"/>
                        <a:t>29.3</a:t>
                      </a:r>
                      <a:endParaRPr lang="en-US" dirty="0"/>
                    </a:p>
                  </a:txBody>
                  <a:tcPr/>
                </a:tc>
                <a:tc>
                  <a:txBody>
                    <a:bodyPr/>
                    <a:lstStyle/>
                    <a:p>
                      <a:r>
                        <a:rPr lang="en-US" b="1" dirty="0" smtClean="0"/>
                        <a:t>27.0</a:t>
                      </a:r>
                    </a:p>
                  </a:txBody>
                  <a:tcPr/>
                </a:tc>
              </a:tr>
            </a:tbl>
          </a:graphicData>
        </a:graphic>
      </p:graphicFrame>
      <p:sp>
        <p:nvSpPr>
          <p:cNvPr id="13353" name="Title 4"/>
          <p:cNvSpPr>
            <a:spLocks noGrp="1"/>
          </p:cNvSpPr>
          <p:nvPr>
            <p:ph type="title"/>
          </p:nvPr>
        </p:nvSpPr>
        <p:spPr/>
        <p:txBody>
          <a:bodyPr/>
          <a:lstStyle/>
          <a:p>
            <a:r>
              <a:rPr lang="en-US" dirty="0" smtClean="0"/>
              <a:t>Why </a:t>
            </a:r>
            <a:r>
              <a:rPr lang="en-US" dirty="0" smtClean="0"/>
              <a:t>Do People </a:t>
            </a:r>
            <a:r>
              <a:rPr lang="en-US" dirty="0" smtClean="0"/>
              <a:t>Join</a:t>
            </a:r>
            <a:r>
              <a:rPr lang="en-US"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905000"/>
            <a:ext cx="8229600" cy="2052638"/>
          </a:xfrm>
        </p:spPr>
        <p:txBody>
          <a:bodyPr/>
          <a:lstStyle/>
          <a:p>
            <a:pPr eaLnBrk="1" hangingPunct="1"/>
            <a:r>
              <a:rPr lang="en-US" dirty="0" smtClean="0"/>
              <a:t> How can you create value?</a:t>
            </a:r>
            <a:br>
              <a:rPr lang="en-US" dirty="0" smtClean="0"/>
            </a:br>
            <a:r>
              <a:rPr lang="en-US" dirty="0" smtClean="0"/>
              <a:t> </a:t>
            </a:r>
            <a:br>
              <a:rPr lang="en-US" dirty="0" smtClean="0"/>
            </a:br>
            <a:r>
              <a:rPr lang="en-US" dirty="0" smtClean="0"/>
              <a:t> How can </a:t>
            </a:r>
            <a:r>
              <a:rPr lang="en-US" dirty="0" smtClean="0"/>
              <a:t>we </a:t>
            </a:r>
            <a:r>
              <a:rPr lang="en-US" dirty="0" smtClean="0"/>
              <a:t>ensure that what </a:t>
            </a:r>
            <a:r>
              <a:rPr lang="en-US" dirty="0" smtClean="0"/>
              <a:t>our associations are </a:t>
            </a:r>
            <a:r>
              <a:rPr lang="en-US" dirty="0" smtClean="0"/>
              <a:t>offering continues to be </a:t>
            </a:r>
            <a:r>
              <a:rPr lang="en-US" dirty="0" smtClean="0">
                <a:solidFill>
                  <a:srgbClr val="0070C0"/>
                </a:solidFill>
              </a:rPr>
              <a:t>valued</a:t>
            </a:r>
            <a:r>
              <a:rPr lang="en-US" dirty="0" smtClean="0"/>
              <a:t> and </a:t>
            </a:r>
            <a:r>
              <a:rPr lang="en-US" dirty="0" smtClean="0">
                <a:solidFill>
                  <a:srgbClr val="0070C0"/>
                </a:solidFill>
              </a:rPr>
              <a:t>relevant</a:t>
            </a:r>
            <a:r>
              <a:rPr lang="en-US" dirty="0" smtClean="0"/>
              <a:t>?</a:t>
            </a:r>
            <a:br>
              <a:rPr lang="en-US" dirty="0" smtClean="0"/>
            </a:b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How Do You </a:t>
            </a:r>
            <a:r>
              <a:rPr lang="en-US" dirty="0" smtClean="0"/>
              <a:t>Define </a:t>
            </a:r>
            <a:r>
              <a:rPr lang="en-US" dirty="0" smtClean="0"/>
              <a:t>Value?</a:t>
            </a:r>
          </a:p>
        </p:txBody>
      </p:sp>
      <p:sp>
        <p:nvSpPr>
          <p:cNvPr id="14339" name="Content Placeholder 2"/>
          <p:cNvSpPr>
            <a:spLocks noGrp="1"/>
          </p:cNvSpPr>
          <p:nvPr>
            <p:ph idx="1"/>
          </p:nvPr>
        </p:nvSpPr>
        <p:spPr>
          <a:xfrm>
            <a:off x="457200" y="1524000"/>
            <a:ext cx="4724400" cy="4191000"/>
          </a:xfrm>
        </p:spPr>
        <p:txBody>
          <a:bodyPr/>
          <a:lstStyle/>
          <a:p>
            <a:pPr eaLnBrk="1" hangingPunct="1"/>
            <a:r>
              <a:rPr lang="en-US" dirty="0" smtClean="0"/>
              <a:t>Members </a:t>
            </a:r>
            <a:r>
              <a:rPr lang="en-US" dirty="0" smtClean="0"/>
              <a:t>decide what has value</a:t>
            </a:r>
          </a:p>
          <a:p>
            <a:pPr eaLnBrk="1" hangingPunct="1"/>
            <a:r>
              <a:rPr lang="en-US" dirty="0" smtClean="0"/>
              <a:t>Value is validated by a member’s willingness to exchange money or time for something</a:t>
            </a:r>
          </a:p>
          <a:p>
            <a:pPr eaLnBrk="1" hangingPunct="1"/>
            <a:r>
              <a:rPr lang="en-US" dirty="0" smtClean="0"/>
              <a:t>Value </a:t>
            </a:r>
            <a:r>
              <a:rPr lang="en-US" dirty="0" smtClean="0"/>
              <a:t>changes with time – so must we</a:t>
            </a:r>
            <a:endParaRPr lang="en-US" dirty="0" smtClean="0"/>
          </a:p>
          <a:p>
            <a:pPr lvl="1" eaLnBrk="1" hangingPunct="1">
              <a:buFont typeface="Arial" pitchFamily="34" charset="0"/>
              <a:buNone/>
            </a:pPr>
            <a:endParaRPr lang="en-US" sz="2000" dirty="0" smtClean="0"/>
          </a:p>
          <a:p>
            <a:pPr eaLnBrk="1" hangingPunct="1"/>
            <a:endParaRPr lang="en-US" sz="2800" dirty="0" smtClean="0"/>
          </a:p>
        </p:txBody>
      </p:sp>
      <p:pic>
        <p:nvPicPr>
          <p:cNvPr id="14340" name="Picture 4" descr="3404575074_c666b3f8c6_o.jpg"/>
          <p:cNvPicPr>
            <a:picLocks noChangeAspect="1"/>
          </p:cNvPicPr>
          <p:nvPr/>
        </p:nvPicPr>
        <p:blipFill>
          <a:blip r:embed="rId3"/>
          <a:srcRect/>
          <a:stretch>
            <a:fillRect/>
          </a:stretch>
        </p:blipFill>
        <p:spPr bwMode="auto">
          <a:xfrm>
            <a:off x="5181600" y="2362200"/>
            <a:ext cx="3759200" cy="2819400"/>
          </a:xfrm>
          <a:prstGeom prst="rect">
            <a:avLst/>
          </a:prstGeom>
          <a:noFill/>
          <a:ln w="9525">
            <a:noFill/>
            <a:miter lim="800000"/>
            <a:headEnd/>
            <a:tailEnd/>
          </a:ln>
        </p:spPr>
      </p:pic>
      <p:sp>
        <p:nvSpPr>
          <p:cNvPr id="5" name="TextBox 4"/>
          <p:cNvSpPr txBox="1"/>
          <p:nvPr/>
        </p:nvSpPr>
        <p:spPr>
          <a:xfrm>
            <a:off x="533400" y="6172200"/>
            <a:ext cx="6553200" cy="800219"/>
          </a:xfrm>
          <a:prstGeom prst="rect">
            <a:avLst/>
          </a:prstGeom>
          <a:noFill/>
        </p:spPr>
        <p:txBody>
          <a:bodyPr wrap="square" rtlCol="0">
            <a:spAutoFit/>
          </a:bodyPr>
          <a:lstStyle/>
          <a:p>
            <a:pPr lvl="1" eaLnBrk="1" hangingPunct="1">
              <a:buFont typeface="Arial" pitchFamily="34" charset="0"/>
              <a:buNone/>
            </a:pPr>
            <a:r>
              <a:rPr lang="en-US" sz="1400" i="1" dirty="0" smtClean="0"/>
              <a:t>From Road to Relevance: 5 Strategies for Competitive Associations</a:t>
            </a:r>
            <a:r>
              <a:rPr lang="en-US" sz="1400" dirty="0" smtClean="0"/>
              <a:t>,</a:t>
            </a:r>
          </a:p>
          <a:p>
            <a:pPr lvl="1" eaLnBrk="1" hangingPunct="1">
              <a:buFont typeface="Arial" pitchFamily="34" charset="0"/>
              <a:buNone/>
            </a:pPr>
            <a:r>
              <a:rPr lang="en-US" sz="1400" dirty="0" smtClean="0"/>
              <a:t>by Harrison </a:t>
            </a:r>
            <a:r>
              <a:rPr lang="en-US" sz="1400" dirty="0" err="1" smtClean="0"/>
              <a:t>Coerver</a:t>
            </a:r>
            <a:r>
              <a:rPr lang="en-US" sz="1400" dirty="0" smtClean="0"/>
              <a:t> and Mary Byers, CAE, Published by ASAE (2013)</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4071</TotalTime>
  <Words>2070</Words>
  <Application>Microsoft Office PowerPoint</Application>
  <PresentationFormat>On-screen Show (4:3)</PresentationFormat>
  <Paragraphs>363</Paragraphs>
  <Slides>46</Slides>
  <Notes>41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1_Office Theme</vt:lpstr>
      <vt:lpstr>Ensuring Value for  Your Members UIA Associations Round Table Brussels, November 2013</vt:lpstr>
      <vt:lpstr>What We Will Discuss Today </vt:lpstr>
      <vt:lpstr>Key Trends &amp; Issues</vt:lpstr>
      <vt:lpstr>Other Challenges Outlined  From  Your Feedback</vt:lpstr>
      <vt:lpstr>It is the convergence of these trends and issues that make the current state of associations  complex, fast-moving and more challenging than ever. </vt:lpstr>
      <vt:lpstr>Slide 6</vt:lpstr>
      <vt:lpstr>Why Do People Join?</vt:lpstr>
      <vt:lpstr> How can you create value?    How can we ensure that what our associations are offering continues to be valued and relevant? </vt:lpstr>
      <vt:lpstr>How Do You Define Value?</vt:lpstr>
      <vt:lpstr>Membership Value</vt:lpstr>
      <vt:lpstr>Walk in Your Members’ Shoes</vt:lpstr>
      <vt:lpstr>Learn More About…</vt:lpstr>
      <vt:lpstr>Learn More About Your Members</vt:lpstr>
      <vt:lpstr>Creating Value:    What Can You Provide to Your Members that They Can’t Provide Themselves? </vt:lpstr>
      <vt:lpstr>Content &amp; Knowledge Community  Career Advice  </vt:lpstr>
      <vt:lpstr>Be Their Trusted Source of Content</vt:lpstr>
      <vt:lpstr>Provide Unique Knowledge</vt:lpstr>
      <vt:lpstr>Provide Unique Knowledge</vt:lpstr>
      <vt:lpstr>Provide Essential Learning </vt:lpstr>
      <vt:lpstr>Provide a Unified Voice</vt:lpstr>
      <vt:lpstr>Create Career Value</vt:lpstr>
      <vt:lpstr>Communicate The Value</vt:lpstr>
      <vt:lpstr>Group Discussions </vt:lpstr>
      <vt:lpstr>At Your Tables</vt:lpstr>
      <vt:lpstr>Build Value Through Engagement:  What are ways to engage members that will keep them coming back?</vt:lpstr>
      <vt:lpstr>What is Member Engagement?</vt:lpstr>
      <vt:lpstr>Why is Member Engagement  So Important?</vt:lpstr>
      <vt:lpstr>Forms of Engagement</vt:lpstr>
      <vt:lpstr>Getting Started with New Members</vt:lpstr>
      <vt:lpstr>Engagement through  Benefits and Services</vt:lpstr>
      <vt:lpstr>Use Technology To Engage Members</vt:lpstr>
      <vt:lpstr>Create a Suite of Online Properties</vt:lpstr>
      <vt:lpstr>Example:  ASAE’s Collaborate Site</vt:lpstr>
      <vt:lpstr>Example:  Conference Mobile Apps</vt:lpstr>
      <vt:lpstr>Example:  Associations Now Magazine</vt:lpstr>
      <vt:lpstr>Slide 36</vt:lpstr>
      <vt:lpstr>Patterns of Volunteering</vt:lpstr>
      <vt:lpstr>Slide 38</vt:lpstr>
      <vt:lpstr>Slide 39</vt:lpstr>
      <vt:lpstr>Why Members Don’t Volunteer</vt:lpstr>
      <vt:lpstr>Increase Volunteering</vt:lpstr>
      <vt:lpstr>Recognize Volunteers</vt:lpstr>
      <vt:lpstr>Group Discussion </vt:lpstr>
      <vt:lpstr>At Your Tables</vt:lpstr>
      <vt:lpstr>Questions?</vt:lpstr>
      <vt:lpstr>Thank you!</vt:lpstr>
    </vt:vector>
  </TitlesOfParts>
  <Company>ASAE &amp; The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gkotler</dc:creator>
  <cp:lastModifiedBy>Susan Robertson</cp:lastModifiedBy>
  <cp:revision>389</cp:revision>
  <dcterms:created xsi:type="dcterms:W3CDTF">2013-09-11T14:38:13Z</dcterms:created>
  <dcterms:modified xsi:type="dcterms:W3CDTF">2013-11-06T22:32:11Z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-577099581</vt:i4>
  </property>
  <property fmtid="{D5CDD505-2E9C-101B-9397-08002B2CF9AE}" pid="3" name="_NewReviewCycle">
    <vt:lpwstr/>
  </property>
  <property fmtid="{D5CDD505-2E9C-101B-9397-08002B2CF9AE}" pid="4" name="_EmailSubject">
    <vt:lpwstr>Susan Robertson Presentation</vt:lpwstr>
  </property>
  <property fmtid="{D5CDD505-2E9C-101B-9397-08002B2CF9AE}" pid="5" name="_AuthorEmail">
    <vt:lpwstr>SRobertson@asaecenter.org</vt:lpwstr>
  </property>
  <property fmtid="{D5CDD505-2E9C-101B-9397-08002B2CF9AE}" pid="6" name="_AuthorEmailDisplayName">
    <vt:lpwstr>Susan Robertson, CAE</vt:lpwstr>
  </property>
  <property fmtid="{D5CDD505-2E9C-101B-9397-08002B2CF9AE}" pid="7" name="_PreviousAdHocReviewCycleID">
    <vt:i4>-2018959898</vt:i4>
  </property>
</Properties>
</file>