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3"/>
  </p:notesMasterIdLst>
  <p:sldIdLst>
    <p:sldId id="261" r:id="rId2"/>
    <p:sldId id="262" r:id="rId3"/>
    <p:sldId id="264" r:id="rId4"/>
    <p:sldId id="265" r:id="rId5"/>
    <p:sldId id="266" r:id="rId6"/>
    <p:sldId id="285" r:id="rId7"/>
    <p:sldId id="287" r:id="rId8"/>
    <p:sldId id="293" r:id="rId9"/>
    <p:sldId id="294" r:id="rId10"/>
    <p:sldId id="295" r:id="rId11"/>
    <p:sldId id="288" r:id="rId12"/>
    <p:sldId id="298" r:id="rId13"/>
    <p:sldId id="290" r:id="rId14"/>
    <p:sldId id="291" r:id="rId15"/>
    <p:sldId id="292" r:id="rId16"/>
    <p:sldId id="299" r:id="rId17"/>
    <p:sldId id="267" r:id="rId18"/>
    <p:sldId id="268" r:id="rId19"/>
    <p:sldId id="282" r:id="rId20"/>
    <p:sldId id="283" r:id="rId21"/>
    <p:sldId id="284"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60E2"/>
    <a:srgbClr val="FE9202"/>
    <a:srgbClr val="5EEC3C"/>
    <a:srgbClr val="1D3A00"/>
    <a:srgbClr val="6C1A00"/>
    <a:srgbClr val="003296"/>
    <a:srgbClr val="E39A39"/>
    <a:srgbClr val="FFC901"/>
    <a:srgbClr val="FEA402"/>
    <a:srgbClr val="D68B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00" autoAdjust="0"/>
  </p:normalViewPr>
  <p:slideViewPr>
    <p:cSldViewPr>
      <p:cViewPr>
        <p:scale>
          <a:sx n="103" d="100"/>
          <a:sy n="103" d="100"/>
        </p:scale>
        <p:origin x="-1440" y="-6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152705" cy="152705"/>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35"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E9D43B-8233-4A8B-88C6-39F2057FB943}" type="datetimeFigureOut">
              <a:rPr lang="en-US" smtClean="0"/>
              <a:t>23/09/18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C7C148-2FAF-47FB-8A55-4D6A85248E4E}" type="slidenum">
              <a:rPr lang="en-US" smtClean="0"/>
              <a:t>‹#›</a:t>
            </a:fld>
            <a:endParaRPr lang="en-US"/>
          </a:p>
        </p:txBody>
      </p:sp>
    </p:spTree>
    <p:extLst>
      <p:ext uri="{BB962C8B-B14F-4D97-AF65-F5344CB8AC3E}">
        <p14:creationId xmlns:p14="http://schemas.microsoft.com/office/powerpoint/2010/main" val="3910684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rPr>
              <a:t>&gt;</a:t>
            </a:r>
            <a:r>
              <a:rPr lang="en-US" sz="1200" baseline="0" dirty="0" smtClean="0">
                <a:effectLst/>
              </a:rPr>
              <a:t> </a:t>
            </a:r>
            <a:r>
              <a:rPr lang="en-US" sz="1200" dirty="0" smtClean="0">
                <a:effectLst/>
              </a:rPr>
              <a:t>Fundraising is a topic and function that strikes fear into the hearts of even the most seasoned association professionals and the Boards </a:t>
            </a:r>
          </a:p>
          <a:p>
            <a:r>
              <a:rPr lang="en-US" sz="1200" dirty="0" smtClean="0">
                <a:effectLst/>
              </a:rPr>
              <a:t>&gt; Fundraising is largely viewed as asking people for money… and this often make many of us feel uncomfortable, since many of us are largely untrained in this strategic area.</a:t>
            </a:r>
          </a:p>
          <a:p>
            <a:r>
              <a:rPr lang="en-US" sz="1200" dirty="0" smtClean="0">
                <a:effectLst/>
              </a:rPr>
              <a:t>&gt; Since nonprofits and foundations exist in order to benefit the public, there must be a need for your organization to source for funds for your work in the community. </a:t>
            </a:r>
          </a:p>
          <a:p>
            <a:r>
              <a:rPr lang="en-US" sz="1200" dirty="0" smtClean="0">
                <a:effectLst/>
              </a:rPr>
              <a:t>&gt; Once you establish the need for your project, you must device a way to approach and convince donors and funders that your organization has the ability to carry out the said projects.</a:t>
            </a:r>
          </a:p>
          <a:p>
            <a:endParaRPr lang="en-IN" dirty="0"/>
          </a:p>
        </p:txBody>
      </p:sp>
      <p:sp>
        <p:nvSpPr>
          <p:cNvPr id="4" name="Slide Number Placeholder 3"/>
          <p:cNvSpPr>
            <a:spLocks noGrp="1"/>
          </p:cNvSpPr>
          <p:nvPr>
            <p:ph type="sldNum" sz="quarter" idx="10"/>
          </p:nvPr>
        </p:nvSpPr>
        <p:spPr/>
        <p:txBody>
          <a:bodyPr/>
          <a:lstStyle/>
          <a:p>
            <a:fld id="{ECD8AA38-CB44-462E-BA28-F73D04A5A46B}" type="slidenum">
              <a:rPr lang="en-IN" smtClean="0"/>
              <a:pPr/>
              <a:t>2</a:t>
            </a:fld>
            <a:endParaRPr lang="en-IN"/>
          </a:p>
        </p:txBody>
      </p:sp>
    </p:spTree>
    <p:extLst>
      <p:ext uri="{BB962C8B-B14F-4D97-AF65-F5344CB8AC3E}">
        <p14:creationId xmlns:p14="http://schemas.microsoft.com/office/powerpoint/2010/main" val="2622241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CD8AA38-CB44-462E-BA28-F73D04A5A46B}" type="slidenum">
              <a:rPr lang="en-IN" smtClean="0"/>
              <a:pPr/>
              <a:t>11</a:t>
            </a:fld>
            <a:endParaRPr lang="en-IN"/>
          </a:p>
        </p:txBody>
      </p:sp>
    </p:spTree>
    <p:extLst>
      <p:ext uri="{BB962C8B-B14F-4D97-AF65-F5344CB8AC3E}">
        <p14:creationId xmlns:p14="http://schemas.microsoft.com/office/powerpoint/2010/main" val="2622241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CD8AA38-CB44-462E-BA28-F73D04A5A46B}" type="slidenum">
              <a:rPr lang="en-IN" smtClean="0"/>
              <a:pPr/>
              <a:t>12</a:t>
            </a:fld>
            <a:endParaRPr lang="en-IN"/>
          </a:p>
        </p:txBody>
      </p:sp>
    </p:spTree>
    <p:extLst>
      <p:ext uri="{BB962C8B-B14F-4D97-AF65-F5344CB8AC3E}">
        <p14:creationId xmlns:p14="http://schemas.microsoft.com/office/powerpoint/2010/main" val="2622241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CD8AA38-CB44-462E-BA28-F73D04A5A46B}" type="slidenum">
              <a:rPr lang="en-IN" smtClean="0"/>
              <a:pPr/>
              <a:t>13</a:t>
            </a:fld>
            <a:endParaRPr lang="en-IN"/>
          </a:p>
        </p:txBody>
      </p:sp>
    </p:spTree>
    <p:extLst>
      <p:ext uri="{BB962C8B-B14F-4D97-AF65-F5344CB8AC3E}">
        <p14:creationId xmlns:p14="http://schemas.microsoft.com/office/powerpoint/2010/main" val="2622241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CD8AA38-CB44-462E-BA28-F73D04A5A46B}" type="slidenum">
              <a:rPr lang="en-IN" smtClean="0"/>
              <a:pPr/>
              <a:t>14</a:t>
            </a:fld>
            <a:endParaRPr lang="en-IN"/>
          </a:p>
        </p:txBody>
      </p:sp>
    </p:spTree>
    <p:extLst>
      <p:ext uri="{BB962C8B-B14F-4D97-AF65-F5344CB8AC3E}">
        <p14:creationId xmlns:p14="http://schemas.microsoft.com/office/powerpoint/2010/main" val="2622241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CD8AA38-CB44-462E-BA28-F73D04A5A46B}" type="slidenum">
              <a:rPr lang="en-IN" smtClean="0"/>
              <a:pPr/>
              <a:t>15</a:t>
            </a:fld>
            <a:endParaRPr lang="en-IN"/>
          </a:p>
        </p:txBody>
      </p:sp>
    </p:spTree>
    <p:extLst>
      <p:ext uri="{BB962C8B-B14F-4D97-AF65-F5344CB8AC3E}">
        <p14:creationId xmlns:p14="http://schemas.microsoft.com/office/powerpoint/2010/main" val="2622241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CD8AA38-CB44-462E-BA28-F73D04A5A46B}" type="slidenum">
              <a:rPr lang="en-IN" smtClean="0"/>
              <a:pPr/>
              <a:t>16</a:t>
            </a:fld>
            <a:endParaRPr lang="en-IN"/>
          </a:p>
        </p:txBody>
      </p:sp>
    </p:spTree>
    <p:extLst>
      <p:ext uri="{BB962C8B-B14F-4D97-AF65-F5344CB8AC3E}">
        <p14:creationId xmlns:p14="http://schemas.microsoft.com/office/powerpoint/2010/main" val="2622241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CD8AA38-CB44-462E-BA28-F73D04A5A46B}" type="slidenum">
              <a:rPr lang="en-IN" smtClean="0"/>
              <a:pPr/>
              <a:t>17</a:t>
            </a:fld>
            <a:endParaRPr lang="en-IN"/>
          </a:p>
        </p:txBody>
      </p:sp>
    </p:spTree>
    <p:extLst>
      <p:ext uri="{BB962C8B-B14F-4D97-AF65-F5344CB8AC3E}">
        <p14:creationId xmlns:p14="http://schemas.microsoft.com/office/powerpoint/2010/main" val="2622241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CD8AA38-CB44-462E-BA28-F73D04A5A46B}" type="slidenum">
              <a:rPr lang="en-IN" smtClean="0"/>
              <a:pPr/>
              <a:t>18</a:t>
            </a:fld>
            <a:endParaRPr lang="en-IN"/>
          </a:p>
        </p:txBody>
      </p:sp>
    </p:spTree>
    <p:extLst>
      <p:ext uri="{BB962C8B-B14F-4D97-AF65-F5344CB8AC3E}">
        <p14:creationId xmlns:p14="http://schemas.microsoft.com/office/powerpoint/2010/main" val="2622241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CD8AA38-CB44-462E-BA28-F73D04A5A46B}" type="slidenum">
              <a:rPr lang="en-IN" smtClean="0"/>
              <a:pPr/>
              <a:t>19</a:t>
            </a:fld>
            <a:endParaRPr lang="en-IN"/>
          </a:p>
        </p:txBody>
      </p:sp>
    </p:spTree>
    <p:extLst>
      <p:ext uri="{BB962C8B-B14F-4D97-AF65-F5344CB8AC3E}">
        <p14:creationId xmlns:p14="http://schemas.microsoft.com/office/powerpoint/2010/main" val="3454129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CD8AA38-CB44-462E-BA28-F73D04A5A46B}" type="slidenum">
              <a:rPr lang="en-IN" smtClean="0"/>
              <a:pPr/>
              <a:t>20</a:t>
            </a:fld>
            <a:endParaRPr lang="en-IN"/>
          </a:p>
        </p:txBody>
      </p:sp>
    </p:spTree>
    <p:extLst>
      <p:ext uri="{BB962C8B-B14F-4D97-AF65-F5344CB8AC3E}">
        <p14:creationId xmlns:p14="http://schemas.microsoft.com/office/powerpoint/2010/main" val="3454129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CD8AA38-CB44-462E-BA28-F73D04A5A46B}" type="slidenum">
              <a:rPr lang="en-IN" smtClean="0"/>
              <a:pPr/>
              <a:t>3</a:t>
            </a:fld>
            <a:endParaRPr lang="en-IN"/>
          </a:p>
        </p:txBody>
      </p:sp>
    </p:spTree>
    <p:extLst>
      <p:ext uri="{BB962C8B-B14F-4D97-AF65-F5344CB8AC3E}">
        <p14:creationId xmlns:p14="http://schemas.microsoft.com/office/powerpoint/2010/main" val="2622241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CD8AA38-CB44-462E-BA28-F73D04A5A46B}" type="slidenum">
              <a:rPr lang="en-IN" smtClean="0"/>
              <a:pPr/>
              <a:t>4</a:t>
            </a:fld>
            <a:endParaRPr lang="en-IN"/>
          </a:p>
        </p:txBody>
      </p:sp>
    </p:spTree>
    <p:extLst>
      <p:ext uri="{BB962C8B-B14F-4D97-AF65-F5344CB8AC3E}">
        <p14:creationId xmlns:p14="http://schemas.microsoft.com/office/powerpoint/2010/main" val="2622241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CD8AA38-CB44-462E-BA28-F73D04A5A46B}" type="slidenum">
              <a:rPr lang="en-IN" smtClean="0"/>
              <a:pPr/>
              <a:t>5</a:t>
            </a:fld>
            <a:endParaRPr lang="en-IN"/>
          </a:p>
        </p:txBody>
      </p:sp>
    </p:spTree>
    <p:extLst>
      <p:ext uri="{BB962C8B-B14F-4D97-AF65-F5344CB8AC3E}">
        <p14:creationId xmlns:p14="http://schemas.microsoft.com/office/powerpoint/2010/main" val="2622241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CD8AA38-CB44-462E-BA28-F73D04A5A46B}" type="slidenum">
              <a:rPr lang="en-IN" smtClean="0"/>
              <a:pPr/>
              <a:t>6</a:t>
            </a:fld>
            <a:endParaRPr lang="en-IN"/>
          </a:p>
        </p:txBody>
      </p:sp>
    </p:spTree>
    <p:extLst>
      <p:ext uri="{BB962C8B-B14F-4D97-AF65-F5344CB8AC3E}">
        <p14:creationId xmlns:p14="http://schemas.microsoft.com/office/powerpoint/2010/main" val="2622241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CD8AA38-CB44-462E-BA28-F73D04A5A46B}" type="slidenum">
              <a:rPr lang="en-IN" smtClean="0"/>
              <a:pPr/>
              <a:t>7</a:t>
            </a:fld>
            <a:endParaRPr lang="en-IN"/>
          </a:p>
        </p:txBody>
      </p:sp>
    </p:spTree>
    <p:extLst>
      <p:ext uri="{BB962C8B-B14F-4D97-AF65-F5344CB8AC3E}">
        <p14:creationId xmlns:p14="http://schemas.microsoft.com/office/powerpoint/2010/main" val="2622241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CD8AA38-CB44-462E-BA28-F73D04A5A46B}" type="slidenum">
              <a:rPr lang="en-IN" smtClean="0"/>
              <a:pPr/>
              <a:t>8</a:t>
            </a:fld>
            <a:endParaRPr lang="en-IN"/>
          </a:p>
        </p:txBody>
      </p:sp>
    </p:spTree>
    <p:extLst>
      <p:ext uri="{BB962C8B-B14F-4D97-AF65-F5344CB8AC3E}">
        <p14:creationId xmlns:p14="http://schemas.microsoft.com/office/powerpoint/2010/main" val="2622241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CD8AA38-CB44-462E-BA28-F73D04A5A46B}" type="slidenum">
              <a:rPr lang="en-IN" smtClean="0"/>
              <a:pPr/>
              <a:t>9</a:t>
            </a:fld>
            <a:endParaRPr lang="en-IN"/>
          </a:p>
        </p:txBody>
      </p:sp>
    </p:spTree>
    <p:extLst>
      <p:ext uri="{BB962C8B-B14F-4D97-AF65-F5344CB8AC3E}">
        <p14:creationId xmlns:p14="http://schemas.microsoft.com/office/powerpoint/2010/main" val="2622241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CD8AA38-CB44-462E-BA28-F73D04A5A46B}" type="slidenum">
              <a:rPr lang="en-IN" smtClean="0"/>
              <a:pPr/>
              <a:t>10</a:t>
            </a:fld>
            <a:endParaRPr lang="en-IN"/>
          </a:p>
        </p:txBody>
      </p:sp>
    </p:spTree>
    <p:extLst>
      <p:ext uri="{BB962C8B-B14F-4D97-AF65-F5344CB8AC3E}">
        <p14:creationId xmlns:p14="http://schemas.microsoft.com/office/powerpoint/2010/main" val="2622241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433880"/>
            <a:ext cx="8246070" cy="1374346"/>
          </a:xfrm>
          <a:noFill/>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5" y="1808225"/>
            <a:ext cx="8093366" cy="610820"/>
          </a:xfrm>
        </p:spPr>
        <p:txBody>
          <a:bodyPr>
            <a:normAutofit/>
          </a:bodyPr>
          <a:lstStyle>
            <a:lvl1pPr marL="0" indent="0" algn="l">
              <a:buNone/>
              <a:defRPr sz="2800" b="0" i="0">
                <a:solidFill>
                  <a:srgbClr val="5EEC3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23/09/18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23/09/18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23/09/18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23/09/18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xmlns="" id="{48A1A1F5-1340-4A82-9CAA-63515920759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1"/>
            <a:ext cx="8246070" cy="610820"/>
          </a:xfrm>
        </p:spPr>
        <p:txBody>
          <a:bodyPr>
            <a:normAutofit/>
          </a:bodyPr>
          <a:lstStyle>
            <a:lvl1pPr algn="l">
              <a:defRPr sz="3600" baseline="0">
                <a:solidFill>
                  <a:srgbClr val="5EEC3C"/>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044700"/>
            <a:ext cx="8246070" cy="3664921"/>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23/09/18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28720" y="281175"/>
            <a:ext cx="6108200" cy="572644"/>
          </a:xfrm>
        </p:spPr>
        <p:txBody>
          <a:bodyPr>
            <a:normAutofit/>
          </a:bodyPr>
          <a:lstStyle>
            <a:lvl1pPr algn="l">
              <a:defRPr sz="3600">
                <a:solidFill>
                  <a:srgbClr val="FE9202"/>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128720" y="1082877"/>
            <a:ext cx="6108200" cy="3625589"/>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23/09/18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23/09/18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23/09/18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670" y="433880"/>
            <a:ext cx="8093365" cy="610820"/>
          </a:xfrm>
        </p:spPr>
        <p:txBody>
          <a:bodyPr>
            <a:normAutofit/>
          </a:bodyPr>
          <a:lstStyle>
            <a:lvl1pPr algn="l">
              <a:defRPr sz="3600" baseline="0">
                <a:solidFill>
                  <a:srgbClr val="5EEC3C"/>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80" y="1335828"/>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80" y="1808225"/>
            <a:ext cx="4040188"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1" y="1335828"/>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1" y="1808225"/>
            <a:ext cx="4041775"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23/09/18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23/09/18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23/09/18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23/09/18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23/09/18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xmlns="" id="{60A55BB3-5EFA-4194-B1AD-F5F1D57EAAC4}"/>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hyperlink" Target="http://Charitywaters.org" TargetMode="External"/><Relationship Id="rId4" Type="http://schemas.openxmlformats.org/officeDocument/2006/relationships/hyperlink" Target="http://nonprofits101.com" TargetMode="External"/><Relationship Id="rId5"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0686"/>
            <a:ext cx="9144000" cy="1517279"/>
          </a:xfrm>
        </p:spPr>
        <p:txBody>
          <a:bodyPr/>
          <a:lstStyle/>
          <a:p>
            <a:pPr algn="ctr"/>
            <a:r>
              <a:rPr lang="en-GB" sz="5500" dirty="0" smtClean="0"/>
              <a:t>FUNDING: </a:t>
            </a:r>
            <a:r>
              <a:rPr lang="en-GB" sz="4400" dirty="0" smtClean="0"/>
              <a:t/>
            </a:r>
            <a:br>
              <a:rPr lang="en-GB" sz="4400" dirty="0" smtClean="0"/>
            </a:br>
            <a:r>
              <a:rPr lang="en-US" sz="3200" dirty="0">
                <a:effectLst/>
              </a:rPr>
              <a:t>Finding Partners </a:t>
            </a:r>
            <a:r>
              <a:rPr lang="en-US" sz="3200" dirty="0" smtClean="0">
                <a:effectLst/>
              </a:rPr>
              <a:t>for </a:t>
            </a:r>
            <a:r>
              <a:rPr lang="en-US" sz="3200" dirty="0" smtClean="0"/>
              <a:t>your </a:t>
            </a:r>
            <a:r>
              <a:rPr lang="en-US" sz="3200" dirty="0" smtClean="0">
                <a:effectLst/>
              </a:rPr>
              <a:t>Nonprofit</a:t>
            </a:r>
            <a:endParaRPr lang="en-US" sz="3000" b="0" dirty="0"/>
          </a:p>
        </p:txBody>
      </p:sp>
      <p:sp>
        <p:nvSpPr>
          <p:cNvPr id="3" name="Subtitle 2"/>
          <p:cNvSpPr>
            <a:spLocks noGrp="1"/>
          </p:cNvSpPr>
          <p:nvPr>
            <p:ph type="subTitle" idx="1"/>
          </p:nvPr>
        </p:nvSpPr>
        <p:spPr>
          <a:xfrm>
            <a:off x="-1" y="1751099"/>
            <a:ext cx="9144001" cy="1278766"/>
          </a:xfrm>
        </p:spPr>
        <p:txBody>
          <a:bodyPr>
            <a:normAutofit/>
          </a:bodyPr>
          <a:lstStyle/>
          <a:p>
            <a:pPr algn="ctr"/>
            <a:r>
              <a:rPr lang="en-US" sz="2000" dirty="0">
                <a:solidFill>
                  <a:schemeClr val="bg1"/>
                </a:solidFill>
              </a:rPr>
              <a:t>Jeffers </a:t>
            </a:r>
            <a:r>
              <a:rPr lang="en-US" sz="2000" dirty="0" smtClean="0">
                <a:solidFill>
                  <a:schemeClr val="bg1"/>
                </a:solidFill>
              </a:rPr>
              <a:t>Miruka</a:t>
            </a:r>
          </a:p>
          <a:p>
            <a:pPr algn="ctr"/>
            <a:r>
              <a:rPr lang="en-US" sz="2000" dirty="0" smtClean="0">
                <a:solidFill>
                  <a:schemeClr val="bg1"/>
                </a:solidFill>
              </a:rPr>
              <a:t>President: African Society of Association Executives</a:t>
            </a:r>
          </a:p>
          <a:p>
            <a:pPr marL="0" indent="0" algn="ctr">
              <a:buNone/>
            </a:pPr>
            <a:r>
              <a:rPr lang="en-US" sz="2000" dirty="0" smtClean="0">
                <a:solidFill>
                  <a:schemeClr val="bg1"/>
                </a:solidFill>
              </a:rPr>
              <a:t> @</a:t>
            </a:r>
            <a:r>
              <a:rPr lang="en-US" sz="2000" dirty="0" err="1" smtClean="0">
                <a:solidFill>
                  <a:schemeClr val="bg1"/>
                </a:solidFill>
              </a:rPr>
              <a:t>jeffersmiruka</a:t>
            </a:r>
            <a:endParaRPr lang="en-US" sz="2000" dirty="0" smtClean="0">
              <a:solidFill>
                <a:schemeClr val="bg1"/>
              </a:solidFill>
            </a:endParaRPr>
          </a:p>
        </p:txBody>
      </p:sp>
      <p:cxnSp>
        <p:nvCxnSpPr>
          <p:cNvPr id="9" name="Straight Connector 8"/>
          <p:cNvCxnSpPr/>
          <p:nvPr/>
        </p:nvCxnSpPr>
        <p:spPr>
          <a:xfrm>
            <a:off x="-2008" y="1759035"/>
            <a:ext cx="914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4866501"/>
            <a:ext cx="5793640" cy="276999"/>
          </a:xfrm>
          <a:prstGeom prst="rect">
            <a:avLst/>
          </a:prstGeom>
          <a:noFill/>
        </p:spPr>
        <p:txBody>
          <a:bodyPr wrap="square" rtlCol="0">
            <a:spAutoFit/>
          </a:bodyPr>
          <a:lstStyle/>
          <a:p>
            <a:r>
              <a:rPr lang="en-US" sz="1200" i="1" dirty="0">
                <a:solidFill>
                  <a:srgbClr val="FFFFFF"/>
                </a:solidFill>
                <a:latin typeface="Times New Roman"/>
                <a:cs typeface="Times New Roman"/>
              </a:rPr>
              <a:t>UIA Associations Round Table </a:t>
            </a:r>
            <a:r>
              <a:rPr lang="en-US" sz="1200" i="1" dirty="0" smtClean="0">
                <a:solidFill>
                  <a:srgbClr val="FFFFFF"/>
                </a:solidFill>
                <a:latin typeface="Times New Roman"/>
                <a:cs typeface="Times New Roman"/>
              </a:rPr>
              <a:t>Asia</a:t>
            </a:r>
            <a:r>
              <a:rPr lang="en-US" sz="1200" i="1" dirty="0">
                <a:solidFill>
                  <a:srgbClr val="FFFFFF"/>
                </a:solidFill>
                <a:latin typeface="Times New Roman"/>
                <a:cs typeface="Times New Roman"/>
              </a:rPr>
              <a:t>-</a:t>
            </a:r>
            <a:r>
              <a:rPr lang="en-US" sz="1200" i="1" dirty="0" smtClean="0">
                <a:solidFill>
                  <a:srgbClr val="FFFFFF"/>
                </a:solidFill>
                <a:latin typeface="Times New Roman"/>
                <a:cs typeface="Times New Roman"/>
              </a:rPr>
              <a:t>Pacific: 26-27 Sept 2018 </a:t>
            </a:r>
            <a:r>
              <a:rPr lang="mr-IN" sz="1200" i="1" dirty="0" smtClean="0">
                <a:solidFill>
                  <a:srgbClr val="FFFFFF"/>
                </a:solidFill>
                <a:latin typeface="Times New Roman"/>
                <a:cs typeface="Times New Roman"/>
              </a:rPr>
              <a:t>–</a:t>
            </a:r>
            <a:r>
              <a:rPr lang="en-US" sz="1200" i="1" dirty="0" smtClean="0">
                <a:solidFill>
                  <a:srgbClr val="FFFFFF"/>
                </a:solidFill>
                <a:latin typeface="Times New Roman"/>
                <a:cs typeface="Times New Roman"/>
              </a:rPr>
              <a:t> Kuala Lumpur </a:t>
            </a:r>
            <a:endParaRPr lang="en-US" sz="1200" i="1" dirty="0">
              <a:solidFill>
                <a:srgbClr val="FFFFFF"/>
              </a:solidFill>
              <a:latin typeface="Times New Roman"/>
              <a:cs typeface="Times New Roman"/>
            </a:endParaRPr>
          </a:p>
        </p:txBody>
      </p:sp>
      <p:pic>
        <p:nvPicPr>
          <p:cNvPr id="10" name="Picture 9" descr="AfSAE-LOGO.jpg"/>
          <p:cNvPicPr>
            <a:picLocks noChangeAspect="1"/>
          </p:cNvPicPr>
          <p:nvPr/>
        </p:nvPicPr>
        <p:blipFill rotWithShape="1">
          <a:blip r:embed="rId2" cstate="print">
            <a:extLst>
              <a:ext uri="{28A0092B-C50C-407E-A947-70E740481C1C}">
                <a14:useLocalDpi xmlns:a14="http://schemas.microsoft.com/office/drawing/2010/main" val="0"/>
              </a:ext>
            </a:extLst>
          </a:blip>
          <a:srcRect l="3666" t="10197" r="4667" b="10469"/>
          <a:stretch/>
        </p:blipFill>
        <p:spPr>
          <a:xfrm>
            <a:off x="7051734" y="4447735"/>
            <a:ext cx="2101416" cy="720000"/>
          </a:xfrm>
          <a:prstGeom prst="rect">
            <a:avLst/>
          </a:prstGeom>
        </p:spPr>
      </p:pic>
    </p:spTree>
    <p:extLst>
      <p:ext uri="{BB962C8B-B14F-4D97-AF65-F5344CB8AC3E}">
        <p14:creationId xmlns:p14="http://schemas.microsoft.com/office/powerpoint/2010/main" val="176913037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471"/>
            <a:ext cx="9144000" cy="576063"/>
          </a:xfrm>
        </p:spPr>
        <p:txBody>
          <a:bodyPr/>
          <a:lstStyle/>
          <a:p>
            <a:pPr algn="ctr"/>
            <a:r>
              <a:rPr lang="en-US" sz="2500" dirty="0" smtClean="0">
                <a:ln w="19050">
                  <a:solidFill>
                    <a:srgbClr val="FFFF00"/>
                  </a:solidFill>
                </a:ln>
                <a:solidFill>
                  <a:srgbClr val="FFFF00"/>
                </a:solidFill>
              </a:rPr>
              <a:t>Key to Successful Fundraising </a:t>
            </a:r>
            <a:endParaRPr lang="en-IN" sz="2500" dirty="0">
              <a:ln w="19050">
                <a:solidFill>
                  <a:srgbClr val="FFFF00"/>
                </a:solidFill>
              </a:ln>
              <a:solidFill>
                <a:srgbClr val="FFFF00"/>
              </a:solidFill>
            </a:endParaRPr>
          </a:p>
        </p:txBody>
      </p:sp>
      <p:sp>
        <p:nvSpPr>
          <p:cNvPr id="3" name="Content Placeholder 2"/>
          <p:cNvSpPr>
            <a:spLocks noGrp="1"/>
          </p:cNvSpPr>
          <p:nvPr>
            <p:ph idx="1"/>
          </p:nvPr>
        </p:nvSpPr>
        <p:spPr>
          <a:xfrm>
            <a:off x="143555" y="739290"/>
            <a:ext cx="5039265" cy="3817625"/>
          </a:xfrm>
        </p:spPr>
        <p:txBody>
          <a:bodyPr>
            <a:noAutofit/>
          </a:bodyPr>
          <a:lstStyle/>
          <a:p>
            <a:pPr marL="0" lvl="0" indent="0">
              <a:buNone/>
            </a:pPr>
            <a:r>
              <a:rPr lang="en-US" sz="2000" i="1" dirty="0" smtClean="0">
                <a:solidFill>
                  <a:srgbClr val="FFFF00"/>
                </a:solidFill>
              </a:rPr>
              <a:t>4. Storytelling </a:t>
            </a:r>
            <a:r>
              <a:rPr lang="en-US" sz="2000" i="1" dirty="0">
                <a:solidFill>
                  <a:srgbClr val="FFFF00"/>
                </a:solidFill>
              </a:rPr>
              <a:t>for nonprofits </a:t>
            </a:r>
            <a:endParaRPr lang="en-US" sz="2000" dirty="0" smtClean="0"/>
          </a:p>
          <a:p>
            <a:r>
              <a:rPr lang="en-US" sz="2000" dirty="0" smtClean="0"/>
              <a:t>When </a:t>
            </a:r>
            <a:r>
              <a:rPr lang="en-US" sz="2000" dirty="0"/>
              <a:t>we talk about nonprofit storytelling in your marketing, we’re talking about using real stories about real people who were or are in need of something that your nonprofit can provide them. </a:t>
            </a:r>
            <a:endParaRPr lang="en-US" sz="2000" dirty="0" smtClean="0"/>
          </a:p>
          <a:p>
            <a:r>
              <a:rPr lang="en-US" sz="2000" dirty="0" smtClean="0"/>
              <a:t>Stories </a:t>
            </a:r>
            <a:r>
              <a:rPr lang="en-US" sz="2000" dirty="0"/>
              <a:t>pack emotion, and people act on causes that make them feel something</a:t>
            </a:r>
            <a:r>
              <a:rPr lang="en-US" sz="2000" dirty="0" smtClean="0"/>
              <a:t>.</a:t>
            </a:r>
          </a:p>
          <a:p>
            <a:r>
              <a:rPr lang="en-US" sz="2000" dirty="0" smtClean="0"/>
              <a:t>Using </a:t>
            </a:r>
            <a:r>
              <a:rPr lang="en-US" sz="2000" dirty="0"/>
              <a:t>more stories in your nonprofit marketing will engage your audience and inspire new supporters to get involved.</a:t>
            </a:r>
          </a:p>
          <a:p>
            <a:pPr marL="457200" lvl="0" indent="-457200">
              <a:buFont typeface="+mj-lt"/>
              <a:buAutoNum type="arabicParenR"/>
            </a:pPr>
            <a:endParaRPr lang="en-US" sz="2000" dirty="0" smtClean="0"/>
          </a:p>
          <a:p>
            <a:pPr marL="0" indent="0">
              <a:buNone/>
            </a:pPr>
            <a:endParaRPr lang="en-US" sz="2000" dirty="0">
              <a:effectLst/>
            </a:endParaRPr>
          </a:p>
        </p:txBody>
      </p:sp>
      <p:pic>
        <p:nvPicPr>
          <p:cNvPr id="4" name="Picture 3" descr="PowerofNPStorytellingBanner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4341" y="1350110"/>
            <a:ext cx="4058115" cy="2443280"/>
          </a:xfrm>
          <a:prstGeom prst="rect">
            <a:avLst/>
          </a:prstGeom>
        </p:spPr>
      </p:pic>
    </p:spTree>
    <p:extLst>
      <p:ext uri="{BB962C8B-B14F-4D97-AF65-F5344CB8AC3E}">
        <p14:creationId xmlns:p14="http://schemas.microsoft.com/office/powerpoint/2010/main" val="3118186532"/>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471"/>
            <a:ext cx="9144000" cy="576063"/>
          </a:xfrm>
        </p:spPr>
        <p:txBody>
          <a:bodyPr/>
          <a:lstStyle/>
          <a:p>
            <a:pPr algn="ctr"/>
            <a:r>
              <a:rPr lang="en-US" sz="2500" dirty="0" smtClean="0">
                <a:ln w="19050">
                  <a:solidFill>
                    <a:srgbClr val="FFFF00"/>
                  </a:solidFill>
                </a:ln>
                <a:solidFill>
                  <a:srgbClr val="FFFF00"/>
                </a:solidFill>
              </a:rPr>
              <a:t>Key to Successful Fundraising </a:t>
            </a:r>
            <a:endParaRPr lang="en-IN" sz="2500" dirty="0">
              <a:ln w="19050">
                <a:solidFill>
                  <a:srgbClr val="FFFF00"/>
                </a:solidFill>
              </a:ln>
              <a:solidFill>
                <a:srgbClr val="FFFF00"/>
              </a:solidFill>
            </a:endParaRPr>
          </a:p>
        </p:txBody>
      </p:sp>
      <p:sp>
        <p:nvSpPr>
          <p:cNvPr id="3" name="Content Placeholder 2"/>
          <p:cNvSpPr>
            <a:spLocks noGrp="1"/>
          </p:cNvSpPr>
          <p:nvPr>
            <p:ph idx="1"/>
          </p:nvPr>
        </p:nvSpPr>
        <p:spPr>
          <a:xfrm>
            <a:off x="296260" y="586584"/>
            <a:ext cx="4581150" cy="3817626"/>
          </a:xfrm>
        </p:spPr>
        <p:txBody>
          <a:bodyPr>
            <a:noAutofit/>
          </a:bodyPr>
          <a:lstStyle/>
          <a:p>
            <a:pPr marL="0" indent="0">
              <a:buNone/>
            </a:pPr>
            <a:r>
              <a:rPr lang="en-US" sz="2000" i="1" dirty="0" smtClean="0">
                <a:solidFill>
                  <a:srgbClr val="FFFF00"/>
                </a:solidFill>
              </a:rPr>
              <a:t>5. Measurable </a:t>
            </a:r>
            <a:r>
              <a:rPr lang="en-US" sz="2000" i="1" dirty="0">
                <a:solidFill>
                  <a:srgbClr val="FFFF00"/>
                </a:solidFill>
              </a:rPr>
              <a:t>Outcomes </a:t>
            </a:r>
            <a:endParaRPr lang="en-US" sz="1800" dirty="0"/>
          </a:p>
          <a:p>
            <a:r>
              <a:rPr lang="en-US" sz="1800" dirty="0" smtClean="0"/>
              <a:t>Performance improvement</a:t>
            </a:r>
          </a:p>
          <a:p>
            <a:r>
              <a:rPr lang="en-US" sz="1800" dirty="0" smtClean="0"/>
              <a:t>Accountability </a:t>
            </a:r>
          </a:p>
          <a:p>
            <a:r>
              <a:rPr lang="en-US" sz="1800" dirty="0"/>
              <a:t>Understand how to identify measurable outcomes and outcome chains</a:t>
            </a:r>
          </a:p>
          <a:p>
            <a:r>
              <a:rPr lang="en-US" sz="1800" dirty="0"/>
              <a:t>Develop a logic </a:t>
            </a:r>
            <a:r>
              <a:rPr lang="en-US" sz="1800" dirty="0" smtClean="0"/>
              <a:t>model demonstrating </a:t>
            </a:r>
            <a:r>
              <a:rPr lang="en-US" sz="1800" dirty="0"/>
              <a:t>added </a:t>
            </a:r>
            <a:r>
              <a:rPr lang="en-US" sz="1800" dirty="0" smtClean="0"/>
              <a:t>value</a:t>
            </a:r>
          </a:p>
          <a:p>
            <a:r>
              <a:rPr lang="en-US" sz="1800" dirty="0" smtClean="0"/>
              <a:t>Identify </a:t>
            </a:r>
            <a:r>
              <a:rPr lang="en-US" sz="1800" dirty="0"/>
              <a:t>performance indicators and performance targets to support the outcome measurement process</a:t>
            </a:r>
            <a:endParaRPr lang="en-US" sz="1800" dirty="0"/>
          </a:p>
        </p:txBody>
      </p:sp>
      <p:pic>
        <p:nvPicPr>
          <p:cNvPr id="4" name="Picture 3" descr="outcom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6425" y="816308"/>
            <a:ext cx="3722320" cy="3129787"/>
          </a:xfrm>
          <a:prstGeom prst="rect">
            <a:avLst/>
          </a:prstGeom>
        </p:spPr>
      </p:pic>
    </p:spTree>
    <p:extLst>
      <p:ext uri="{BB962C8B-B14F-4D97-AF65-F5344CB8AC3E}">
        <p14:creationId xmlns:p14="http://schemas.microsoft.com/office/powerpoint/2010/main" val="391972763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471"/>
            <a:ext cx="9144000" cy="576063"/>
          </a:xfrm>
        </p:spPr>
        <p:txBody>
          <a:bodyPr/>
          <a:lstStyle/>
          <a:p>
            <a:pPr algn="ctr"/>
            <a:r>
              <a:rPr lang="en-US" sz="2500" dirty="0" smtClean="0">
                <a:ln w="19050">
                  <a:solidFill>
                    <a:srgbClr val="FFFF00"/>
                  </a:solidFill>
                </a:ln>
                <a:solidFill>
                  <a:srgbClr val="FFFF00"/>
                </a:solidFill>
              </a:rPr>
              <a:t>Key to Successful Fundraising </a:t>
            </a:r>
            <a:endParaRPr lang="en-IN" sz="2500" dirty="0">
              <a:ln w="19050">
                <a:solidFill>
                  <a:srgbClr val="FFFF00"/>
                </a:solidFill>
              </a:ln>
              <a:solidFill>
                <a:srgbClr val="FFFF00"/>
              </a:solidFill>
            </a:endParaRPr>
          </a:p>
        </p:txBody>
      </p:sp>
      <p:sp>
        <p:nvSpPr>
          <p:cNvPr id="3" name="Content Placeholder 2"/>
          <p:cNvSpPr>
            <a:spLocks noGrp="1"/>
          </p:cNvSpPr>
          <p:nvPr>
            <p:ph idx="1"/>
          </p:nvPr>
        </p:nvSpPr>
        <p:spPr>
          <a:xfrm>
            <a:off x="143555" y="586585"/>
            <a:ext cx="4123035" cy="3970330"/>
          </a:xfrm>
        </p:spPr>
        <p:txBody>
          <a:bodyPr>
            <a:noAutofit/>
          </a:bodyPr>
          <a:lstStyle/>
          <a:p>
            <a:pPr marL="0" lvl="0" indent="0">
              <a:buNone/>
            </a:pPr>
            <a:r>
              <a:rPr lang="en-US" sz="2000" i="1" dirty="0" smtClean="0">
                <a:solidFill>
                  <a:srgbClr val="FFFF00"/>
                </a:solidFill>
              </a:rPr>
              <a:t>6. Stewardship </a:t>
            </a:r>
            <a:r>
              <a:rPr lang="en-US" sz="1800" dirty="0" smtClean="0"/>
              <a:t>is </a:t>
            </a:r>
            <a:r>
              <a:rPr lang="en-US" sz="1800" dirty="0"/>
              <a:t>an ethic that embodies the responsible planning and management of resources. </a:t>
            </a:r>
            <a:endParaRPr lang="en-US" sz="1800" dirty="0" smtClean="0"/>
          </a:p>
          <a:p>
            <a:r>
              <a:rPr lang="en-US" sz="1800" dirty="0" smtClean="0"/>
              <a:t>The </a:t>
            </a:r>
            <a:r>
              <a:rPr lang="en-US" sz="1800" dirty="0"/>
              <a:t>concepts of stewardship can be applied </a:t>
            </a:r>
            <a:r>
              <a:rPr lang="en-US" sz="1800" dirty="0" smtClean="0"/>
              <a:t>to nonprofit management, environment and nature, economics, health, property, information, theology, etc.</a:t>
            </a:r>
            <a:endParaRPr lang="en-US" sz="1800" dirty="0"/>
          </a:p>
        </p:txBody>
      </p:sp>
      <p:pic>
        <p:nvPicPr>
          <p:cNvPr id="4" name="Picture 3" descr="stewardshi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295" y="891995"/>
            <a:ext cx="4275740" cy="3174691"/>
          </a:xfrm>
          <a:prstGeom prst="rect">
            <a:avLst/>
          </a:prstGeom>
        </p:spPr>
      </p:pic>
    </p:spTree>
    <p:extLst>
      <p:ext uri="{BB962C8B-B14F-4D97-AF65-F5344CB8AC3E}">
        <p14:creationId xmlns:p14="http://schemas.microsoft.com/office/powerpoint/2010/main" val="56582392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471"/>
            <a:ext cx="9144000" cy="576063"/>
          </a:xfrm>
        </p:spPr>
        <p:txBody>
          <a:bodyPr/>
          <a:lstStyle/>
          <a:p>
            <a:pPr algn="ctr"/>
            <a:r>
              <a:rPr lang="en-US" sz="2500" dirty="0" smtClean="0">
                <a:ln w="19050">
                  <a:solidFill>
                    <a:srgbClr val="FFFF00"/>
                  </a:solidFill>
                </a:ln>
                <a:solidFill>
                  <a:srgbClr val="FFFF00"/>
                </a:solidFill>
              </a:rPr>
              <a:t>Fundraising Tips</a:t>
            </a:r>
            <a:endParaRPr lang="en-IN" sz="2500" dirty="0">
              <a:ln w="19050">
                <a:solidFill>
                  <a:srgbClr val="FFFF00"/>
                </a:solidFill>
              </a:ln>
              <a:solidFill>
                <a:srgbClr val="FFFF00"/>
              </a:solidFill>
            </a:endParaRPr>
          </a:p>
        </p:txBody>
      </p:sp>
      <p:sp>
        <p:nvSpPr>
          <p:cNvPr id="3" name="Content Placeholder 2"/>
          <p:cNvSpPr>
            <a:spLocks noGrp="1"/>
          </p:cNvSpPr>
          <p:nvPr>
            <p:ph idx="1"/>
          </p:nvPr>
        </p:nvSpPr>
        <p:spPr>
          <a:xfrm>
            <a:off x="296260" y="586585"/>
            <a:ext cx="8847740" cy="3970330"/>
          </a:xfrm>
        </p:spPr>
        <p:txBody>
          <a:bodyPr>
            <a:noAutofit/>
          </a:bodyPr>
          <a:lstStyle/>
          <a:p>
            <a:pPr>
              <a:buFont typeface="+mj-ea"/>
              <a:buAutoNum type="circleNumDbPlain"/>
            </a:pPr>
            <a:r>
              <a:rPr lang="en-US" sz="2000" i="1" dirty="0">
                <a:solidFill>
                  <a:srgbClr val="FFFF00"/>
                </a:solidFill>
                <a:latin typeface="Calibri"/>
                <a:cs typeface="Calibri"/>
              </a:rPr>
              <a:t>Stage a thank-a-thon</a:t>
            </a:r>
            <a:r>
              <a:rPr lang="en-US" sz="2000" dirty="0">
                <a:latin typeface="Calibri"/>
                <a:cs typeface="Calibri"/>
              </a:rPr>
              <a:t>. </a:t>
            </a:r>
            <a:r>
              <a:rPr lang="en-US" sz="2000" dirty="0">
                <a:latin typeface="Calibri"/>
                <a:cs typeface="Calibri"/>
              </a:rPr>
              <a:t>Call donors and say “thank you” and this is key – with no other ask.  It’s that simple.  It will help your board recognize fundraising is more than an ask, it’s also about nurturing relationships and stewardship</a:t>
            </a:r>
            <a:r>
              <a:rPr lang="en-US" sz="2000" dirty="0" smtClean="0">
                <a:latin typeface="Calibri"/>
                <a:cs typeface="Calibri"/>
              </a:rPr>
              <a:t>.</a:t>
            </a:r>
          </a:p>
          <a:p>
            <a:pPr>
              <a:buFont typeface="+mj-ea"/>
              <a:buAutoNum type="circleNumDbPlain"/>
            </a:pPr>
            <a:r>
              <a:rPr lang="en-US" sz="2000" i="1" dirty="0" smtClean="0">
                <a:solidFill>
                  <a:srgbClr val="FFFF00"/>
                </a:solidFill>
                <a:latin typeface="Calibri"/>
                <a:cs typeface="Calibri"/>
              </a:rPr>
              <a:t>Never submit a cold grant</a:t>
            </a:r>
            <a:r>
              <a:rPr lang="en-US" sz="2000" dirty="0" smtClean="0">
                <a:latin typeface="Calibri"/>
                <a:cs typeface="Calibri"/>
              </a:rPr>
              <a:t> </a:t>
            </a:r>
            <a:r>
              <a:rPr lang="en-US" sz="2000" dirty="0">
                <a:latin typeface="Calibri"/>
                <a:cs typeface="Calibri"/>
              </a:rPr>
              <a:t>- did you know foundation giving is about 7-8% of the overall fundraising pie?  To get a piece of that pie build relationships.  Get out and network.  Research first, do your homework and be able to answer whether or not the foundation a fit with your organization</a:t>
            </a:r>
            <a:r>
              <a:rPr lang="en-US" sz="2000" dirty="0" smtClean="0">
                <a:latin typeface="Calibri"/>
                <a:cs typeface="Calibri"/>
              </a:rPr>
              <a:t>. </a:t>
            </a:r>
            <a:r>
              <a:rPr lang="en-US" sz="2000" dirty="0">
                <a:latin typeface="Calibri"/>
                <a:cs typeface="Calibri"/>
              </a:rPr>
              <a:t>Begin with calls and/or </a:t>
            </a:r>
            <a:r>
              <a:rPr lang="en-US" sz="2000" dirty="0" smtClean="0">
                <a:latin typeface="Calibri"/>
                <a:cs typeface="Calibri"/>
              </a:rPr>
              <a:t>emails.</a:t>
            </a:r>
            <a:endParaRPr lang="en-US" sz="2000" dirty="0" smtClean="0">
              <a:latin typeface="Calibri"/>
              <a:cs typeface="Calibri"/>
            </a:endParaRPr>
          </a:p>
          <a:p>
            <a:pPr>
              <a:buFont typeface="+mj-ea"/>
              <a:buAutoNum type="circleNumDbPlain"/>
            </a:pPr>
            <a:r>
              <a:rPr lang="en-US" sz="2000" i="1" dirty="0" smtClean="0">
                <a:solidFill>
                  <a:srgbClr val="FFFF00"/>
                </a:solidFill>
                <a:latin typeface="Calibri"/>
                <a:cs typeface="Calibri"/>
              </a:rPr>
              <a:t>Make </a:t>
            </a:r>
            <a:r>
              <a:rPr lang="en-US" sz="2000" i="1" dirty="0">
                <a:solidFill>
                  <a:srgbClr val="FFFF00"/>
                </a:solidFill>
                <a:latin typeface="Calibri"/>
                <a:cs typeface="Calibri"/>
              </a:rPr>
              <a:t>Direct &amp; Specific Asks  </a:t>
            </a:r>
            <a:r>
              <a:rPr lang="en-US" sz="2000" dirty="0">
                <a:latin typeface="Calibri"/>
                <a:cs typeface="Calibri"/>
              </a:rPr>
              <a:t>once you understand why someone would give to your organization or program, make the ask.  If you don’t ask the answer is always “no”.  Be sure to position your program in the context of what the donor cares about and give a specific number </a:t>
            </a:r>
            <a:r>
              <a:rPr lang="en-US" sz="2000" dirty="0">
                <a:latin typeface="Calibri"/>
                <a:cs typeface="Calibri"/>
              </a:rPr>
              <a:t>(</a:t>
            </a:r>
            <a:r>
              <a:rPr lang="en-US" sz="2000" dirty="0">
                <a:latin typeface="Calibri"/>
                <a:cs typeface="Calibri"/>
              </a:rPr>
              <a:t>Certified </a:t>
            </a:r>
            <a:r>
              <a:rPr lang="en-US" sz="2000" dirty="0">
                <a:latin typeface="Calibri"/>
                <a:cs typeface="Calibri"/>
              </a:rPr>
              <a:t>Fund Raising Executive </a:t>
            </a:r>
            <a:r>
              <a:rPr lang="mr-IN" sz="2000" dirty="0">
                <a:latin typeface="Calibri"/>
                <a:cs typeface="Calibri"/>
              </a:rPr>
              <a:t>–</a:t>
            </a:r>
            <a:r>
              <a:rPr lang="en-US" sz="2000" dirty="0">
                <a:latin typeface="Calibri"/>
                <a:cs typeface="Calibri"/>
              </a:rPr>
              <a:t> CFRE)</a:t>
            </a:r>
            <a:endParaRPr lang="en-US" sz="2000" dirty="0">
              <a:latin typeface="Calibri"/>
              <a:cs typeface="Calibri"/>
            </a:endParaRPr>
          </a:p>
        </p:txBody>
      </p:sp>
    </p:spTree>
    <p:extLst>
      <p:ext uri="{BB962C8B-B14F-4D97-AF65-F5344CB8AC3E}">
        <p14:creationId xmlns:p14="http://schemas.microsoft.com/office/powerpoint/2010/main" val="266013432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471"/>
            <a:ext cx="9144000" cy="576063"/>
          </a:xfrm>
        </p:spPr>
        <p:txBody>
          <a:bodyPr/>
          <a:lstStyle/>
          <a:p>
            <a:pPr algn="ctr"/>
            <a:r>
              <a:rPr lang="en-US" sz="2500" dirty="0" smtClean="0">
                <a:ln w="19050">
                  <a:solidFill>
                    <a:srgbClr val="FFFF00"/>
                  </a:solidFill>
                </a:ln>
                <a:solidFill>
                  <a:srgbClr val="FFFF00"/>
                </a:solidFill>
              </a:rPr>
              <a:t>Fundraising Tips</a:t>
            </a:r>
            <a:endParaRPr lang="en-IN" sz="2500" dirty="0">
              <a:ln w="19050">
                <a:solidFill>
                  <a:srgbClr val="FFFF00"/>
                </a:solidFill>
              </a:ln>
              <a:solidFill>
                <a:srgbClr val="FFFF00"/>
              </a:solidFill>
            </a:endParaRPr>
          </a:p>
        </p:txBody>
      </p:sp>
      <p:sp>
        <p:nvSpPr>
          <p:cNvPr id="3" name="Content Placeholder 2"/>
          <p:cNvSpPr>
            <a:spLocks noGrp="1"/>
          </p:cNvSpPr>
          <p:nvPr>
            <p:ph idx="1"/>
          </p:nvPr>
        </p:nvSpPr>
        <p:spPr>
          <a:xfrm>
            <a:off x="-9150" y="586585"/>
            <a:ext cx="6413610" cy="3970330"/>
          </a:xfrm>
        </p:spPr>
        <p:txBody>
          <a:bodyPr>
            <a:noAutofit/>
          </a:bodyPr>
          <a:lstStyle/>
          <a:p>
            <a:pPr>
              <a:buFont typeface="+mj-ea"/>
              <a:buAutoNum type="circleNumDbPlain" startAt="4"/>
            </a:pPr>
            <a:r>
              <a:rPr lang="en-US" sz="1800" i="1" dirty="0">
                <a:solidFill>
                  <a:srgbClr val="FFFF00"/>
                </a:solidFill>
              </a:rPr>
              <a:t>Create and tap your social networks </a:t>
            </a:r>
            <a:r>
              <a:rPr lang="en-US" sz="1800" dirty="0"/>
              <a:t>- </a:t>
            </a:r>
            <a:r>
              <a:rPr lang="en-US" sz="1800" dirty="0"/>
              <a:t>meet your donors where they are </a:t>
            </a:r>
            <a:r>
              <a:rPr lang="en-US" sz="1800" dirty="0" smtClean="0"/>
              <a:t> </a:t>
            </a:r>
            <a:r>
              <a:rPr lang="en-US" sz="1800" dirty="0"/>
              <a:t>– in the social networks where they spend their time.  With an audience of </a:t>
            </a:r>
            <a:r>
              <a:rPr lang="en-US" sz="1800" dirty="0" smtClean="0"/>
              <a:t>1.5billion users and </a:t>
            </a:r>
            <a:r>
              <a:rPr lang="en-US" sz="1800" dirty="0"/>
              <a:t>growing, </a:t>
            </a:r>
            <a:r>
              <a:rPr lang="en-US" sz="1800" dirty="0">
                <a:solidFill>
                  <a:srgbClr val="1860E2"/>
                </a:solidFill>
              </a:rPr>
              <a:t>Facebook </a:t>
            </a:r>
            <a:r>
              <a:rPr lang="en-US" sz="1800" dirty="0"/>
              <a:t>is a good place to get started.  Pose questions, they engage the community more.  Post at times of day when your audience is </a:t>
            </a:r>
            <a:r>
              <a:rPr lang="en-US" sz="1800" dirty="0" smtClean="0"/>
              <a:t>active. Also use </a:t>
            </a:r>
            <a:r>
              <a:rPr lang="en-US" sz="1800" dirty="0" err="1" smtClean="0">
                <a:solidFill>
                  <a:srgbClr val="FFFF00"/>
                </a:solidFill>
              </a:rPr>
              <a:t>Tinyurl</a:t>
            </a:r>
            <a:r>
              <a:rPr lang="en-US" sz="1800" dirty="0" smtClean="0">
                <a:solidFill>
                  <a:srgbClr val="FFFF00"/>
                </a:solidFill>
              </a:rPr>
              <a:t>, </a:t>
            </a:r>
            <a:r>
              <a:rPr lang="en-US" sz="1800" dirty="0" err="1" smtClean="0">
                <a:solidFill>
                  <a:srgbClr val="FFFF00"/>
                </a:solidFill>
              </a:rPr>
              <a:t>bitly</a:t>
            </a:r>
            <a:r>
              <a:rPr lang="en-US" sz="1800" dirty="0" smtClean="0">
                <a:solidFill>
                  <a:srgbClr val="FFFF00"/>
                </a:solidFill>
              </a:rPr>
              <a:t>, </a:t>
            </a:r>
            <a:r>
              <a:rPr lang="en-US" sz="1800" dirty="0" err="1" smtClean="0">
                <a:solidFill>
                  <a:srgbClr val="FFFF00"/>
                </a:solidFill>
              </a:rPr>
              <a:t>flowtown</a:t>
            </a:r>
            <a:r>
              <a:rPr lang="en-US" sz="1800" dirty="0" smtClean="0">
                <a:solidFill>
                  <a:srgbClr val="FFFF00"/>
                </a:solidFill>
              </a:rPr>
              <a:t>, </a:t>
            </a:r>
            <a:r>
              <a:rPr lang="en-US" sz="1800" dirty="0" err="1" smtClean="0">
                <a:solidFill>
                  <a:srgbClr val="FFFF00"/>
                </a:solidFill>
              </a:rPr>
              <a:t>twitterizer</a:t>
            </a:r>
            <a:r>
              <a:rPr lang="en-US" sz="1800" dirty="0" smtClean="0">
                <a:solidFill>
                  <a:srgbClr val="FFFF00"/>
                </a:solidFill>
              </a:rPr>
              <a:t>, </a:t>
            </a:r>
            <a:r>
              <a:rPr lang="en-US" sz="1800" dirty="0" err="1" smtClean="0">
                <a:solidFill>
                  <a:srgbClr val="FFFF00"/>
                </a:solidFill>
              </a:rPr>
              <a:t>google</a:t>
            </a:r>
            <a:r>
              <a:rPr lang="en-US" sz="1800" dirty="0" smtClean="0">
                <a:solidFill>
                  <a:srgbClr val="FFFF00"/>
                </a:solidFill>
              </a:rPr>
              <a:t> for nonprofits</a:t>
            </a:r>
            <a:r>
              <a:rPr lang="en-US" sz="1800" dirty="0" smtClean="0"/>
              <a:t>, and make them your social media evangelists</a:t>
            </a:r>
          </a:p>
          <a:p>
            <a:pPr>
              <a:buFont typeface="+mj-ea"/>
              <a:buAutoNum type="circleNumDbPlain" startAt="4"/>
            </a:pPr>
            <a:r>
              <a:rPr lang="en-US" sz="1800" i="1" dirty="0">
                <a:solidFill>
                  <a:srgbClr val="FFFF00"/>
                </a:solidFill>
              </a:rPr>
              <a:t>Map donations to impact </a:t>
            </a:r>
            <a:r>
              <a:rPr lang="en-US" sz="1800" dirty="0"/>
              <a:t>- people don’t give to you because you have needs; they give to you because you meet needs. Donors don’t want to hear how about the “bad” economy…. They want to know where their donation went the last time and if they give to you today, how their money will be spent.  Make sure to tell stories that show the impact of donor dollars</a:t>
            </a:r>
            <a:endParaRPr lang="en-US" sz="1800" dirty="0">
              <a:hlinkClick r:id="rId3"/>
            </a:endParaRPr>
          </a:p>
          <a:p>
            <a:pPr>
              <a:buFont typeface="+mj-ea"/>
              <a:buAutoNum type="circleNumDbPlain" startAt="4"/>
            </a:pPr>
            <a:endParaRPr lang="en-US" sz="1800" dirty="0">
              <a:hlinkClick r:id="rId4"/>
            </a:endParaRPr>
          </a:p>
        </p:txBody>
      </p:sp>
      <p:pic>
        <p:nvPicPr>
          <p:cNvPr id="4" name="Picture 3" descr="pareto.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4194" y="1363390"/>
            <a:ext cx="2629180" cy="1971885"/>
          </a:xfrm>
          <a:prstGeom prst="rect">
            <a:avLst/>
          </a:prstGeom>
        </p:spPr>
      </p:pic>
    </p:spTree>
    <p:extLst>
      <p:ext uri="{BB962C8B-B14F-4D97-AF65-F5344CB8AC3E}">
        <p14:creationId xmlns:p14="http://schemas.microsoft.com/office/powerpoint/2010/main" val="347320051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471"/>
            <a:ext cx="9144000" cy="576063"/>
          </a:xfrm>
        </p:spPr>
        <p:txBody>
          <a:bodyPr/>
          <a:lstStyle/>
          <a:p>
            <a:pPr algn="ctr"/>
            <a:r>
              <a:rPr lang="en-US" sz="2500" dirty="0" smtClean="0">
                <a:ln w="19050">
                  <a:solidFill>
                    <a:srgbClr val="FFFF00"/>
                  </a:solidFill>
                </a:ln>
                <a:solidFill>
                  <a:srgbClr val="FFFF00"/>
                </a:solidFill>
              </a:rPr>
              <a:t>Fundraising Tips</a:t>
            </a:r>
            <a:endParaRPr lang="en-IN" sz="2500" dirty="0">
              <a:ln w="19050">
                <a:solidFill>
                  <a:srgbClr val="FFFF00"/>
                </a:solidFill>
              </a:ln>
              <a:solidFill>
                <a:srgbClr val="FFFF00"/>
              </a:solidFill>
            </a:endParaRPr>
          </a:p>
        </p:txBody>
      </p:sp>
      <p:sp>
        <p:nvSpPr>
          <p:cNvPr id="3" name="Content Placeholder 2"/>
          <p:cNvSpPr>
            <a:spLocks noGrp="1"/>
          </p:cNvSpPr>
          <p:nvPr>
            <p:ph idx="1"/>
          </p:nvPr>
        </p:nvSpPr>
        <p:spPr>
          <a:xfrm>
            <a:off x="296260" y="586585"/>
            <a:ext cx="8704185" cy="3970330"/>
          </a:xfrm>
        </p:spPr>
        <p:txBody>
          <a:bodyPr>
            <a:noAutofit/>
          </a:bodyPr>
          <a:lstStyle/>
          <a:p>
            <a:pPr marL="457200" indent="-457200">
              <a:buFont typeface="+mj-ea"/>
              <a:buAutoNum type="circleNumDbPlain" startAt="6"/>
            </a:pPr>
            <a:r>
              <a:rPr lang="en-US" sz="2000" i="1" dirty="0" smtClean="0">
                <a:solidFill>
                  <a:srgbClr val="FFFF00"/>
                </a:solidFill>
              </a:rPr>
              <a:t>Make </a:t>
            </a:r>
            <a:r>
              <a:rPr lang="en-US" sz="2000" i="1" dirty="0">
                <a:solidFill>
                  <a:srgbClr val="FFFF00"/>
                </a:solidFill>
              </a:rPr>
              <a:t>your donation button shine </a:t>
            </a:r>
            <a:r>
              <a:rPr lang="en-US" sz="2000" dirty="0"/>
              <a:t>- </a:t>
            </a:r>
            <a:r>
              <a:rPr lang="en-US" sz="2000" dirty="0"/>
              <a:t>be online. Google analytics is free and a helpful way to see how people come to your organization’s website, how long they stay and when they leave.  Be sure your donation button is visible on every page.  And, don’t be afraid to experiment! Try different colors of your donate button.   Again, T</a:t>
            </a:r>
            <a:r>
              <a:rPr lang="en-US" sz="2000" dirty="0" smtClean="0"/>
              <a:t>ell </a:t>
            </a:r>
            <a:r>
              <a:rPr lang="en-US" sz="2000" dirty="0"/>
              <a:t>the story of how the money will be used, map the impact </a:t>
            </a:r>
            <a:r>
              <a:rPr lang="en-US" sz="2000" dirty="0" smtClean="0"/>
              <a:t>any contribution will have.</a:t>
            </a:r>
          </a:p>
          <a:p>
            <a:pPr marL="457200" indent="-457200">
              <a:buFont typeface="+mj-ea"/>
              <a:buAutoNum type="circleNumDbPlain" startAt="6"/>
            </a:pPr>
            <a:r>
              <a:rPr lang="en-US" sz="2000" i="1" dirty="0" smtClean="0">
                <a:solidFill>
                  <a:srgbClr val="FFFF00"/>
                </a:solidFill>
              </a:rPr>
              <a:t>Corporate </a:t>
            </a:r>
            <a:r>
              <a:rPr lang="en-US" sz="2000" i="1" dirty="0">
                <a:solidFill>
                  <a:srgbClr val="FFFF00"/>
                </a:solidFill>
              </a:rPr>
              <a:t>partnerships</a:t>
            </a:r>
            <a:r>
              <a:rPr lang="en-US" sz="2000" dirty="0"/>
              <a:t>. </a:t>
            </a:r>
            <a:r>
              <a:rPr lang="en-US" sz="2000" dirty="0"/>
              <a:t>seek corporate and media sponsorship when you plan events with lots of participants such as a </a:t>
            </a:r>
            <a:r>
              <a:rPr lang="en-US" sz="2000" dirty="0" smtClean="0"/>
              <a:t>gala dinner, charity walk </a:t>
            </a:r>
            <a:r>
              <a:rPr lang="en-US" sz="2000" dirty="0"/>
              <a:t>etc.  Always be sure to show the business the value of their sponsorship.  Another way to develop and nurture businesses relationships is to seek in kind donations like a local </a:t>
            </a:r>
            <a:r>
              <a:rPr lang="en-US" sz="2000" dirty="0" smtClean="0"/>
              <a:t>bottler that </a:t>
            </a:r>
            <a:r>
              <a:rPr lang="en-US" sz="2000" dirty="0"/>
              <a:t>can always provide </a:t>
            </a:r>
            <a:r>
              <a:rPr lang="en-US" sz="2000" dirty="0" smtClean="0"/>
              <a:t>water &amp; other refreshments for </a:t>
            </a:r>
            <a:r>
              <a:rPr lang="en-US" sz="2000" dirty="0"/>
              <a:t>your events</a:t>
            </a:r>
            <a:r>
              <a:rPr lang="en-US" sz="2000" dirty="0" smtClean="0"/>
              <a:t>.</a:t>
            </a:r>
            <a:endParaRPr lang="en-US" sz="2000" dirty="0"/>
          </a:p>
        </p:txBody>
      </p:sp>
    </p:spTree>
    <p:extLst>
      <p:ext uri="{BB962C8B-B14F-4D97-AF65-F5344CB8AC3E}">
        <p14:creationId xmlns:p14="http://schemas.microsoft.com/office/powerpoint/2010/main" val="378181978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471"/>
            <a:ext cx="9144000" cy="576063"/>
          </a:xfrm>
        </p:spPr>
        <p:txBody>
          <a:bodyPr/>
          <a:lstStyle/>
          <a:p>
            <a:pPr algn="ctr"/>
            <a:r>
              <a:rPr lang="en-US" sz="2500" dirty="0" smtClean="0">
                <a:ln w="19050">
                  <a:solidFill>
                    <a:srgbClr val="FFFF00"/>
                  </a:solidFill>
                </a:ln>
                <a:solidFill>
                  <a:srgbClr val="FFFF00"/>
                </a:solidFill>
              </a:rPr>
              <a:t>Fundraising Tips</a:t>
            </a:r>
            <a:endParaRPr lang="en-IN" sz="2500" dirty="0">
              <a:ln w="19050">
                <a:solidFill>
                  <a:srgbClr val="FFFF00"/>
                </a:solidFill>
              </a:ln>
              <a:solidFill>
                <a:srgbClr val="FFFF00"/>
              </a:solidFill>
            </a:endParaRPr>
          </a:p>
        </p:txBody>
      </p:sp>
      <p:sp>
        <p:nvSpPr>
          <p:cNvPr id="3" name="Content Placeholder 2"/>
          <p:cNvSpPr>
            <a:spLocks noGrp="1"/>
          </p:cNvSpPr>
          <p:nvPr>
            <p:ph idx="1"/>
          </p:nvPr>
        </p:nvSpPr>
        <p:spPr>
          <a:xfrm>
            <a:off x="601669" y="586585"/>
            <a:ext cx="8398776" cy="3970330"/>
          </a:xfrm>
        </p:spPr>
        <p:txBody>
          <a:bodyPr>
            <a:noAutofit/>
          </a:bodyPr>
          <a:lstStyle/>
          <a:p>
            <a:pPr marL="457200" indent="-457200">
              <a:buFont typeface="+mj-ea"/>
              <a:buAutoNum type="circleNumDbPlain" startAt="8"/>
            </a:pPr>
            <a:r>
              <a:rPr lang="en-US" sz="2000" i="1" dirty="0" smtClean="0">
                <a:solidFill>
                  <a:srgbClr val="FFFF00"/>
                </a:solidFill>
              </a:rPr>
              <a:t>Apply </a:t>
            </a:r>
            <a:r>
              <a:rPr lang="en-US" sz="2000" i="1" dirty="0">
                <a:solidFill>
                  <a:srgbClr val="FFFF00"/>
                </a:solidFill>
              </a:rPr>
              <a:t>for a Google Grant </a:t>
            </a:r>
            <a:r>
              <a:rPr lang="mr-IN" sz="2000" dirty="0" smtClean="0"/>
              <a:t>–</a:t>
            </a:r>
            <a:r>
              <a:rPr lang="en-US" sz="2000" dirty="0" smtClean="0"/>
              <a:t> </a:t>
            </a:r>
            <a:r>
              <a:rPr lang="en-US" sz="2000" dirty="0" smtClean="0"/>
              <a:t>T</a:t>
            </a:r>
            <a:r>
              <a:rPr lang="en-US" sz="2000" dirty="0" smtClean="0"/>
              <a:t>hey </a:t>
            </a:r>
            <a:r>
              <a:rPr lang="en-US" sz="2000" dirty="0"/>
              <a:t>don’t give cash, it’s $10,000/month of free advertising on </a:t>
            </a:r>
            <a:r>
              <a:rPr lang="en-US" sz="2000" dirty="0" smtClean="0"/>
              <a:t>Google (</a:t>
            </a:r>
            <a:r>
              <a:rPr lang="en-US" sz="2000" dirty="0" err="1">
                <a:solidFill>
                  <a:srgbClr val="FFFF00"/>
                </a:solidFill>
              </a:rPr>
              <a:t>A</a:t>
            </a:r>
            <a:r>
              <a:rPr lang="en-US" sz="2000" dirty="0" err="1" smtClean="0">
                <a:solidFill>
                  <a:srgbClr val="FFFF00"/>
                </a:solidFill>
              </a:rPr>
              <a:t>dwords</a:t>
            </a:r>
            <a:r>
              <a:rPr lang="en-US" sz="2000" dirty="0" smtClean="0"/>
              <a:t>).  </a:t>
            </a:r>
            <a:r>
              <a:rPr lang="en-US" sz="2000" dirty="0"/>
              <a:t>This is huge!  Nonprofits take advantage of this today.  It does take about 6 months to get it </a:t>
            </a:r>
            <a:r>
              <a:rPr lang="en-US" sz="2000" dirty="0" smtClean="0"/>
              <a:t>started.</a:t>
            </a:r>
          </a:p>
          <a:p>
            <a:pPr marL="457200" indent="-457200">
              <a:buFont typeface="+mj-ea"/>
              <a:buAutoNum type="circleNumDbPlain" startAt="8"/>
            </a:pPr>
            <a:r>
              <a:rPr lang="en-US" sz="2000" i="1" dirty="0">
                <a:solidFill>
                  <a:srgbClr val="FFFF00"/>
                </a:solidFill>
              </a:rPr>
              <a:t>Use the 2:1 ratio for fundraising events</a:t>
            </a:r>
            <a:r>
              <a:rPr lang="en-US" sz="2000" dirty="0"/>
              <a:t>. to avoid the likelihood of an event losing money, create a budget of expected expenses and be conservative in the amount you estimate you will raise. If the amount you expect to raise is $2 for every $1 you spend, that’s a fundraiser. </a:t>
            </a:r>
          </a:p>
          <a:p>
            <a:pPr marL="457200" indent="-457200">
              <a:buFont typeface="+mj-ea"/>
              <a:buAutoNum type="circleNumDbPlain" startAt="8"/>
            </a:pPr>
            <a:r>
              <a:rPr lang="en-US" sz="2000" i="1" dirty="0">
                <a:solidFill>
                  <a:srgbClr val="FFFF00"/>
                </a:solidFill>
              </a:rPr>
              <a:t>Understand the social capital market</a:t>
            </a:r>
            <a:r>
              <a:rPr lang="en-US" sz="2000" dirty="0"/>
              <a:t>. Earned income streams are attractive. To get started, ask yourself, how will it advance your mission</a:t>
            </a:r>
            <a:r>
              <a:rPr lang="en-US" sz="2000" dirty="0" smtClean="0"/>
              <a:t>?</a:t>
            </a:r>
            <a:endParaRPr lang="en-US" sz="2000" dirty="0"/>
          </a:p>
        </p:txBody>
      </p:sp>
    </p:spTree>
    <p:extLst>
      <p:ext uri="{BB962C8B-B14F-4D97-AF65-F5344CB8AC3E}">
        <p14:creationId xmlns:p14="http://schemas.microsoft.com/office/powerpoint/2010/main" val="62037234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3518"/>
            <a:ext cx="8229600" cy="3528392"/>
          </a:xfrm>
        </p:spPr>
        <p:txBody>
          <a:bodyPr>
            <a:noAutofit/>
          </a:bodyPr>
          <a:lstStyle/>
          <a:p>
            <a:pPr marL="0" indent="0" fontAlgn="base">
              <a:buNone/>
            </a:pPr>
            <a:r>
              <a:rPr lang="en-US" sz="2000" dirty="0">
                <a:effectLst/>
              </a:rPr>
              <a:t>Your relationship with </a:t>
            </a:r>
            <a:r>
              <a:rPr lang="en-US" sz="2000" dirty="0" smtClean="0">
                <a:effectLst/>
              </a:rPr>
              <a:t>a donor </a:t>
            </a:r>
            <a:r>
              <a:rPr lang="en-US" sz="2000" dirty="0">
                <a:effectLst/>
              </a:rPr>
              <a:t>usually follows a time sequence through five stages:</a:t>
            </a:r>
          </a:p>
          <a:p>
            <a:pPr marL="457200" lvl="0" indent="-457200">
              <a:buAutoNum type="arabicPeriod"/>
            </a:pPr>
            <a:r>
              <a:rPr lang="en-US" sz="2000" i="1" dirty="0" smtClean="0">
                <a:solidFill>
                  <a:srgbClr val="FFFF00"/>
                </a:solidFill>
                <a:effectLst/>
              </a:rPr>
              <a:t>Identification</a:t>
            </a:r>
            <a:r>
              <a:rPr lang="en-US" sz="2000" i="1" dirty="0">
                <a:solidFill>
                  <a:srgbClr val="FFFF00"/>
                </a:solidFill>
                <a:effectLst/>
              </a:rPr>
              <a:t>: </a:t>
            </a:r>
            <a:r>
              <a:rPr lang="en-US" sz="2000" dirty="0">
                <a:effectLst/>
              </a:rPr>
              <a:t>You identify possible donors either through prospect research or as a result of someone recommending a possible funding source</a:t>
            </a:r>
            <a:r>
              <a:rPr lang="en-US" sz="2000" dirty="0" smtClean="0">
                <a:effectLst/>
              </a:rPr>
              <a:t>.</a:t>
            </a:r>
          </a:p>
          <a:p>
            <a:pPr marL="457200" lvl="0" indent="-457200">
              <a:buAutoNum type="arabicPeriod"/>
            </a:pPr>
            <a:r>
              <a:rPr lang="en-US" sz="2000" i="1" dirty="0" smtClean="0">
                <a:solidFill>
                  <a:srgbClr val="FFFF00"/>
                </a:solidFill>
                <a:effectLst/>
              </a:rPr>
              <a:t>Qualification</a:t>
            </a:r>
            <a:r>
              <a:rPr lang="en-US" sz="2000" dirty="0">
                <a:effectLst/>
              </a:rPr>
              <a:t>: Before approaching a possible donor for money, your fundraising staff will need to conduct background research in order to ensure the prospect has ability to give at any level, and then to drill down further in order to see what is the best category of giving amount the prospective donor might consider.</a:t>
            </a:r>
          </a:p>
        </p:txBody>
      </p:sp>
      <p:sp>
        <p:nvSpPr>
          <p:cNvPr id="4" name="Title 1"/>
          <p:cNvSpPr txBox="1">
            <a:spLocks/>
          </p:cNvSpPr>
          <p:nvPr/>
        </p:nvSpPr>
        <p:spPr>
          <a:xfrm>
            <a:off x="457200" y="84201"/>
            <a:ext cx="8229600" cy="32730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ln w="19050">
                  <a:solidFill>
                    <a:schemeClr val="bg1"/>
                  </a:solidFill>
                </a:ln>
                <a:solidFill>
                  <a:schemeClr val="bg1"/>
                </a:solidFill>
                <a:effectLst>
                  <a:outerShdw blurRad="38100" dist="38100" dir="2700000" algn="tl">
                    <a:srgbClr val="000000">
                      <a:alpha val="43137"/>
                    </a:srgbClr>
                  </a:outerShdw>
                </a:effectLst>
                <a:latin typeface="Microsoft New Tai Lue" panose="020B0502040204020203" pitchFamily="34" charset="0"/>
                <a:ea typeface="+mj-ea"/>
                <a:cs typeface="Microsoft New Tai Lue" panose="020B0502040204020203" pitchFamily="34" charset="0"/>
              </a:defRPr>
            </a:lvl1pPr>
          </a:lstStyle>
          <a:p>
            <a:r>
              <a:rPr lang="en-US" sz="2500" dirty="0" smtClean="0">
                <a:ln w="19050">
                  <a:solidFill>
                    <a:srgbClr val="FFFF00"/>
                  </a:solidFill>
                </a:ln>
                <a:solidFill>
                  <a:srgbClr val="FFFF00"/>
                </a:solidFill>
              </a:rPr>
              <a:t>Stages of A Fundraising Cycle</a:t>
            </a:r>
            <a:endParaRPr lang="en-IN" sz="2500" dirty="0">
              <a:ln w="19050">
                <a:solidFill>
                  <a:srgbClr val="FFFF00"/>
                </a:solidFill>
              </a:ln>
              <a:solidFill>
                <a:srgbClr val="FFFF00"/>
              </a:solidFill>
            </a:endParaRPr>
          </a:p>
        </p:txBody>
      </p:sp>
    </p:spTree>
    <p:extLst>
      <p:ext uri="{BB962C8B-B14F-4D97-AF65-F5344CB8AC3E}">
        <p14:creationId xmlns:p14="http://schemas.microsoft.com/office/powerpoint/2010/main" val="2620175912"/>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5526"/>
            <a:ext cx="8686800" cy="3456384"/>
          </a:xfrm>
        </p:spPr>
        <p:txBody>
          <a:bodyPr>
            <a:noAutofit/>
          </a:bodyPr>
          <a:lstStyle/>
          <a:p>
            <a:pPr marL="457200" lvl="0" indent="-457200" fontAlgn="base">
              <a:buFont typeface="+mj-lt"/>
              <a:buAutoNum type="arabicPeriod" startAt="3"/>
            </a:pPr>
            <a:r>
              <a:rPr lang="en-US" sz="2000" i="1" dirty="0" smtClean="0">
                <a:solidFill>
                  <a:srgbClr val="FFFF00"/>
                </a:solidFill>
                <a:effectLst/>
              </a:rPr>
              <a:t>Cultivation</a:t>
            </a:r>
            <a:r>
              <a:rPr lang="en-US" sz="2000" dirty="0">
                <a:solidFill>
                  <a:srgbClr val="FFFF00"/>
                </a:solidFill>
                <a:effectLst/>
              </a:rPr>
              <a:t>: </a:t>
            </a:r>
            <a:r>
              <a:rPr lang="en-US" sz="2000" dirty="0">
                <a:effectLst/>
              </a:rPr>
              <a:t>Part of tactical planning is to determine the best approach to nurture a two-way relationship with prospective donors.</a:t>
            </a:r>
          </a:p>
          <a:p>
            <a:pPr marL="457200" lvl="0" indent="-457200" fontAlgn="base">
              <a:buFont typeface="+mj-lt"/>
              <a:buAutoNum type="arabicPeriod" startAt="3"/>
            </a:pPr>
            <a:r>
              <a:rPr lang="en-US" sz="2000" i="1" dirty="0">
                <a:solidFill>
                  <a:srgbClr val="FFFF00"/>
                </a:solidFill>
                <a:effectLst/>
              </a:rPr>
              <a:t>Solicitation</a:t>
            </a:r>
            <a:r>
              <a:rPr lang="en-US" sz="2000" dirty="0">
                <a:solidFill>
                  <a:srgbClr val="FFFF00"/>
                </a:solidFill>
                <a:effectLst/>
              </a:rPr>
              <a:t>:</a:t>
            </a:r>
            <a:r>
              <a:rPr lang="en-US" sz="2000" dirty="0">
                <a:effectLst/>
              </a:rPr>
              <a:t> This is the part of the cycle where and when the “ask” is made. Careful planning will pay dividends in creating relationships and in securing needed funds</a:t>
            </a:r>
            <a:r>
              <a:rPr lang="en-US" sz="2000" dirty="0" smtClean="0">
                <a:effectLst/>
              </a:rPr>
              <a:t>.</a:t>
            </a:r>
          </a:p>
          <a:p>
            <a:pPr marL="457200" indent="-457200">
              <a:buFont typeface="+mj-lt"/>
              <a:buAutoNum type="arabicPeriod" startAt="3"/>
            </a:pPr>
            <a:r>
              <a:rPr lang="en-US" sz="2000" i="1" dirty="0" smtClean="0">
                <a:solidFill>
                  <a:srgbClr val="FFFF00"/>
                </a:solidFill>
                <a:effectLst/>
              </a:rPr>
              <a:t>Stewardship</a:t>
            </a:r>
            <a:r>
              <a:rPr lang="en-US" sz="2000" dirty="0" smtClean="0">
                <a:solidFill>
                  <a:srgbClr val="FFFF00"/>
                </a:solidFill>
                <a:effectLst/>
              </a:rPr>
              <a:t>:</a:t>
            </a:r>
            <a:r>
              <a:rPr lang="en-US" sz="2000" dirty="0" smtClean="0">
                <a:effectLst/>
              </a:rPr>
              <a:t> Part of stewardship is ensuring your association consistently expends the donors' donations according to agreed-upon terms. Consistent communication with your donors on the results being achieved as a result of their charitable gestures will likely bring ongoing and future support and appreciation from your donors. </a:t>
            </a:r>
            <a:endParaRPr lang="en-US" sz="1900" dirty="0">
              <a:effectLst/>
            </a:endParaRPr>
          </a:p>
        </p:txBody>
      </p:sp>
      <p:sp>
        <p:nvSpPr>
          <p:cNvPr id="5" name="Title 1"/>
          <p:cNvSpPr txBox="1">
            <a:spLocks/>
          </p:cNvSpPr>
          <p:nvPr/>
        </p:nvSpPr>
        <p:spPr>
          <a:xfrm>
            <a:off x="457200" y="84201"/>
            <a:ext cx="8229600" cy="32730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ln w="19050">
                  <a:solidFill>
                    <a:schemeClr val="bg1"/>
                  </a:solidFill>
                </a:ln>
                <a:solidFill>
                  <a:schemeClr val="bg1"/>
                </a:solidFill>
                <a:effectLst>
                  <a:outerShdw blurRad="38100" dist="38100" dir="2700000" algn="tl">
                    <a:srgbClr val="000000">
                      <a:alpha val="43137"/>
                    </a:srgbClr>
                  </a:outerShdw>
                </a:effectLst>
                <a:latin typeface="Microsoft New Tai Lue" panose="020B0502040204020203" pitchFamily="34" charset="0"/>
                <a:ea typeface="+mj-ea"/>
                <a:cs typeface="Microsoft New Tai Lue" panose="020B0502040204020203" pitchFamily="34" charset="0"/>
              </a:defRPr>
            </a:lvl1pPr>
          </a:lstStyle>
          <a:p>
            <a:r>
              <a:rPr lang="en-US" sz="2500" dirty="0" smtClean="0">
                <a:ln w="19050">
                  <a:solidFill>
                    <a:srgbClr val="FFFF00"/>
                  </a:solidFill>
                </a:ln>
                <a:solidFill>
                  <a:srgbClr val="FFFF00"/>
                </a:solidFill>
              </a:rPr>
              <a:t>Stages of A Fundraising Cycle</a:t>
            </a:r>
            <a:endParaRPr lang="en-IN" sz="2500" dirty="0">
              <a:ln w="19050">
                <a:solidFill>
                  <a:srgbClr val="FFFF00"/>
                </a:solidFill>
              </a:ln>
              <a:solidFill>
                <a:srgbClr val="FFFF00"/>
              </a:solidFill>
            </a:endParaRPr>
          </a:p>
        </p:txBody>
      </p:sp>
    </p:spTree>
    <p:extLst>
      <p:ext uri="{BB962C8B-B14F-4D97-AF65-F5344CB8AC3E}">
        <p14:creationId xmlns:p14="http://schemas.microsoft.com/office/powerpoint/2010/main" val="122559428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95486"/>
            <a:ext cx="8388424" cy="4514134"/>
          </a:xfrm>
        </p:spPr>
        <p:txBody>
          <a:bodyPr numCol="1">
            <a:noAutofit/>
          </a:bodyPr>
          <a:lstStyle/>
          <a:p>
            <a:pPr marL="0" indent="0" algn="ctr">
              <a:buNone/>
            </a:pPr>
            <a:r>
              <a:rPr lang="en-US" sz="2500" b="1" dirty="0" smtClean="0">
                <a:solidFill>
                  <a:srgbClr val="FFFF00"/>
                </a:solidFill>
              </a:rPr>
              <a:t>Technology for </a:t>
            </a:r>
            <a:r>
              <a:rPr lang="en-US" sz="2400" b="1" dirty="0">
                <a:solidFill>
                  <a:srgbClr val="FFFF00"/>
                </a:solidFill>
              </a:rPr>
              <a:t>nonprofits</a:t>
            </a:r>
          </a:p>
          <a:p>
            <a:pPr marL="0" indent="0">
              <a:buNone/>
            </a:pPr>
            <a:r>
              <a:rPr lang="en-US" sz="2500" b="1" dirty="0" smtClean="0">
                <a:solidFill>
                  <a:srgbClr val="FFFF00"/>
                </a:solidFill>
              </a:rPr>
              <a:t>1. </a:t>
            </a:r>
            <a:r>
              <a:rPr lang="en-US" sz="2400" b="1" dirty="0">
                <a:solidFill>
                  <a:srgbClr val="FFFF00"/>
                </a:solidFill>
              </a:rPr>
              <a:t>Google For Nonprofits</a:t>
            </a:r>
          </a:p>
          <a:p>
            <a:pPr>
              <a:buFontTx/>
              <a:buChar char="-"/>
            </a:pPr>
            <a:r>
              <a:rPr lang="en-US" sz="2000" dirty="0" smtClean="0"/>
              <a:t>Google </a:t>
            </a:r>
            <a:r>
              <a:rPr lang="en-US" sz="2000" dirty="0"/>
              <a:t>for Nonprofits Program offers eligible </a:t>
            </a:r>
            <a:r>
              <a:rPr lang="en-US" sz="2000" dirty="0" smtClean="0"/>
              <a:t>NPOs access </a:t>
            </a:r>
            <a:r>
              <a:rPr lang="en-US" sz="2000" dirty="0"/>
              <a:t>to free versions of paid Google products. </a:t>
            </a:r>
            <a:endParaRPr lang="en-US" sz="2000" dirty="0" smtClean="0"/>
          </a:p>
          <a:p>
            <a:pPr>
              <a:buFontTx/>
              <a:buChar char="-"/>
            </a:pPr>
            <a:r>
              <a:rPr lang="en-US" sz="2000" dirty="0" smtClean="0"/>
              <a:t>These </a:t>
            </a:r>
            <a:r>
              <a:rPr lang="en-US" sz="2000" dirty="0"/>
              <a:t>tools can help nonprofits find new donors and volunteers, work more efficiently, and get supporters to take action. </a:t>
            </a:r>
            <a:endParaRPr lang="en-US" sz="2000" dirty="0" smtClean="0"/>
          </a:p>
          <a:p>
            <a:pPr marL="0" indent="0">
              <a:buNone/>
            </a:pPr>
            <a:r>
              <a:rPr lang="en-US" sz="2000" dirty="0" smtClean="0"/>
              <a:t>They </a:t>
            </a:r>
            <a:r>
              <a:rPr lang="en-US" sz="2000" dirty="0" smtClean="0"/>
              <a:t>include:</a:t>
            </a:r>
            <a:endParaRPr lang="en-US" sz="2000" dirty="0"/>
          </a:p>
          <a:p>
            <a:pPr lvl="1">
              <a:buFont typeface="Wingdings" charset="2"/>
              <a:buChar char="§"/>
            </a:pPr>
            <a:r>
              <a:rPr lang="en-US" sz="2000" dirty="0" smtClean="0"/>
              <a:t>YouTube </a:t>
            </a:r>
            <a:r>
              <a:rPr lang="en-US" sz="2000" dirty="0"/>
              <a:t>for Nonprofits Program</a:t>
            </a:r>
          </a:p>
          <a:p>
            <a:pPr lvl="1">
              <a:buFont typeface="Wingdings" charset="2"/>
              <a:buChar char="§"/>
            </a:pPr>
            <a:r>
              <a:rPr lang="en-US" sz="2000" dirty="0" smtClean="0"/>
              <a:t>Google </a:t>
            </a:r>
            <a:r>
              <a:rPr lang="en-US" sz="2000" dirty="0"/>
              <a:t>Ad Grants</a:t>
            </a:r>
          </a:p>
          <a:p>
            <a:pPr lvl="1">
              <a:buFont typeface="Wingdings" charset="2"/>
              <a:buChar char="§"/>
            </a:pPr>
            <a:r>
              <a:rPr lang="en-US" sz="2000" dirty="0" smtClean="0"/>
              <a:t>G</a:t>
            </a:r>
            <a:r>
              <a:rPr lang="en-US" sz="2000" dirty="0"/>
              <a:t>-Suite for Nonprofits</a:t>
            </a:r>
          </a:p>
          <a:p>
            <a:pPr lvl="1">
              <a:buFont typeface="Wingdings" charset="2"/>
              <a:buChar char="§"/>
            </a:pPr>
            <a:r>
              <a:rPr lang="en-US" sz="2000" dirty="0" smtClean="0"/>
              <a:t>Google </a:t>
            </a:r>
            <a:r>
              <a:rPr lang="en-US" sz="2000" dirty="0"/>
              <a:t>Earth Outreach</a:t>
            </a:r>
          </a:p>
          <a:p>
            <a:pPr lvl="1">
              <a:buFont typeface="Wingdings" charset="2"/>
              <a:buChar char="§"/>
            </a:pPr>
            <a:r>
              <a:rPr lang="en-US" sz="2000" dirty="0" smtClean="0"/>
              <a:t>One Today</a:t>
            </a:r>
            <a:endParaRPr lang="en-US" sz="2000" dirty="0"/>
          </a:p>
        </p:txBody>
      </p:sp>
    </p:spTree>
    <p:extLst>
      <p:ext uri="{BB962C8B-B14F-4D97-AF65-F5344CB8AC3E}">
        <p14:creationId xmlns:p14="http://schemas.microsoft.com/office/powerpoint/2010/main" val="283825814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38"/>
            <a:ext cx="8229600" cy="565571"/>
          </a:xfrm>
        </p:spPr>
        <p:txBody>
          <a:bodyPr/>
          <a:lstStyle/>
          <a:p>
            <a:pPr algn="ctr"/>
            <a:r>
              <a:rPr lang="en-US" sz="2500" dirty="0" smtClean="0">
                <a:ln w="19050">
                  <a:solidFill>
                    <a:srgbClr val="FFFF00"/>
                  </a:solidFill>
                </a:ln>
                <a:solidFill>
                  <a:srgbClr val="FFFF00"/>
                </a:solidFill>
              </a:rPr>
              <a:t>The art of Fundraising</a:t>
            </a:r>
            <a:endParaRPr lang="en-IN" sz="2500" dirty="0">
              <a:ln w="19050">
                <a:solidFill>
                  <a:srgbClr val="FFFF00"/>
                </a:solidFill>
              </a:ln>
              <a:solidFill>
                <a:srgbClr val="FFFF00"/>
              </a:solidFill>
            </a:endParaRPr>
          </a:p>
        </p:txBody>
      </p:sp>
      <p:pic>
        <p:nvPicPr>
          <p:cNvPr id="6" name="Picture 5" descr="fundraising-350x2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261" y="1093390"/>
            <a:ext cx="4055793" cy="2700000"/>
          </a:xfrm>
          <a:prstGeom prst="rect">
            <a:avLst/>
          </a:prstGeom>
        </p:spPr>
      </p:pic>
      <p:sp>
        <p:nvSpPr>
          <p:cNvPr id="7" name="TextBox 6"/>
          <p:cNvSpPr txBox="1"/>
          <p:nvPr/>
        </p:nvSpPr>
        <p:spPr>
          <a:xfrm>
            <a:off x="4724705" y="1655520"/>
            <a:ext cx="3970330" cy="1754327"/>
          </a:xfrm>
          <a:prstGeom prst="rect">
            <a:avLst/>
          </a:prstGeom>
          <a:noFill/>
        </p:spPr>
        <p:txBody>
          <a:bodyPr wrap="square" rtlCol="0">
            <a:spAutoFit/>
          </a:bodyPr>
          <a:lstStyle/>
          <a:p>
            <a:pPr marL="285750" indent="-285750">
              <a:buFont typeface="Wingdings" charset="2"/>
              <a:buChar char="q"/>
            </a:pPr>
            <a:r>
              <a:rPr lang="en-US" dirty="0">
                <a:solidFill>
                  <a:srgbClr val="FFFFFF"/>
                </a:solidFill>
              </a:rPr>
              <a:t>Fundraising is... </a:t>
            </a:r>
            <a:r>
              <a:rPr lang="en-US" dirty="0" smtClean="0">
                <a:solidFill>
                  <a:srgbClr val="FFFFFF"/>
                </a:solidFill>
              </a:rPr>
              <a:t>A PROCESS. Plenty </a:t>
            </a:r>
            <a:r>
              <a:rPr lang="en-US" dirty="0">
                <a:solidFill>
                  <a:srgbClr val="FFFFFF"/>
                </a:solidFill>
              </a:rPr>
              <a:t>of activities for Board Members and </a:t>
            </a:r>
            <a:r>
              <a:rPr lang="en-US" dirty="0" smtClean="0">
                <a:solidFill>
                  <a:srgbClr val="FFFFFF"/>
                </a:solidFill>
              </a:rPr>
              <a:t>senior staff.</a:t>
            </a:r>
          </a:p>
          <a:p>
            <a:pPr marL="285750" indent="-285750">
              <a:buFont typeface="Wingdings" charset="2"/>
              <a:buChar char="q"/>
            </a:pPr>
            <a:r>
              <a:rPr lang="en-US" dirty="0" smtClean="0">
                <a:solidFill>
                  <a:srgbClr val="FFFFFF"/>
                </a:solidFill>
              </a:rPr>
              <a:t>The </a:t>
            </a:r>
            <a:r>
              <a:rPr lang="en-US" dirty="0">
                <a:solidFill>
                  <a:srgbClr val="FFFFFF"/>
                </a:solidFill>
              </a:rPr>
              <a:t>elements of research, marketing, budgeting, and assessment are all fully present</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49686817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0"/>
            <a:ext cx="8712968" cy="4515966"/>
          </a:xfrm>
        </p:spPr>
        <p:txBody>
          <a:bodyPr numCol="1">
            <a:noAutofit/>
          </a:bodyPr>
          <a:lstStyle/>
          <a:p>
            <a:pPr marL="457200" indent="-457200">
              <a:buFont typeface="+mj-lt"/>
              <a:buAutoNum type="arabicPeriod" startAt="2"/>
            </a:pPr>
            <a:r>
              <a:rPr lang="en-US" sz="2400" b="1" dirty="0" smtClean="0">
                <a:solidFill>
                  <a:srgbClr val="FFFF00"/>
                </a:solidFill>
              </a:rPr>
              <a:t>Salesforce.org  </a:t>
            </a:r>
          </a:p>
          <a:p>
            <a:pPr>
              <a:buFontTx/>
              <a:buChar char="-"/>
            </a:pPr>
            <a:r>
              <a:rPr lang="en-US" sz="2000" dirty="0" smtClean="0"/>
              <a:t>Accelerate </a:t>
            </a:r>
            <a:r>
              <a:rPr lang="en-US" sz="2000" dirty="0"/>
              <a:t>your </a:t>
            </a:r>
            <a:r>
              <a:rPr lang="en-US" sz="2000" dirty="0" smtClean="0"/>
              <a:t>impact</a:t>
            </a:r>
            <a:r>
              <a:rPr lang="en-US" sz="2000" dirty="0"/>
              <a:t> </a:t>
            </a:r>
            <a:r>
              <a:rPr lang="en-US" sz="2000" dirty="0" smtClean="0"/>
              <a:t>- get </a:t>
            </a:r>
            <a:r>
              <a:rPr lang="en-US" sz="2000" dirty="0"/>
              <a:t>everything you need to grow your </a:t>
            </a:r>
            <a:r>
              <a:rPr lang="en-US" sz="2000" dirty="0" smtClean="0"/>
              <a:t>Nonprofit through </a:t>
            </a:r>
            <a:r>
              <a:rPr lang="en-US" sz="2000" dirty="0"/>
              <a:t>the </a:t>
            </a:r>
            <a:r>
              <a:rPr lang="en-US" sz="2000" dirty="0">
                <a:solidFill>
                  <a:srgbClr val="FFFF00"/>
                </a:solidFill>
              </a:rPr>
              <a:t>Power of Us </a:t>
            </a:r>
            <a:r>
              <a:rPr lang="en-US" sz="2000" dirty="0"/>
              <a:t>product discount and donation program, </a:t>
            </a:r>
            <a:endParaRPr lang="en-US" sz="2000" dirty="0" smtClean="0"/>
          </a:p>
          <a:p>
            <a:pPr>
              <a:buFontTx/>
              <a:buChar char="-"/>
            </a:pPr>
            <a:r>
              <a:rPr lang="en-US" sz="2000" dirty="0" smtClean="0"/>
              <a:t>More </a:t>
            </a:r>
            <a:r>
              <a:rPr lang="en-US" sz="2000" dirty="0"/>
              <a:t>than 32,000 nonprofit organizations and higher education institutions are using </a:t>
            </a:r>
            <a:r>
              <a:rPr lang="en-US" sz="2000" dirty="0" smtClean="0"/>
              <a:t>Salesforce.org</a:t>
            </a:r>
          </a:p>
          <a:p>
            <a:pPr>
              <a:buFontTx/>
              <a:buChar char="-"/>
            </a:pPr>
            <a:r>
              <a:rPr lang="en-US" sz="2000" dirty="0" smtClean="0"/>
              <a:t>These products are:</a:t>
            </a:r>
            <a:endParaRPr lang="en-US" sz="2000" dirty="0"/>
          </a:p>
          <a:p>
            <a:pPr marL="1076325" lvl="2" indent="-276225"/>
            <a:r>
              <a:rPr lang="en-US" sz="2000" dirty="0" smtClean="0"/>
              <a:t>Nonprofit </a:t>
            </a:r>
            <a:r>
              <a:rPr lang="en-US" sz="2000" dirty="0"/>
              <a:t>Success Pack (NPSP)</a:t>
            </a:r>
          </a:p>
          <a:p>
            <a:pPr marL="1076325" lvl="2" indent="-276225"/>
            <a:r>
              <a:rPr lang="en-US" sz="2000" dirty="0" smtClean="0"/>
              <a:t>Program </a:t>
            </a:r>
            <a:r>
              <a:rPr lang="en-US" sz="2000" dirty="0"/>
              <a:t>Management</a:t>
            </a:r>
          </a:p>
          <a:p>
            <a:pPr marL="1076325" lvl="2" indent="-276225"/>
            <a:r>
              <a:rPr lang="en-US" sz="2000" dirty="0" smtClean="0"/>
              <a:t>Community </a:t>
            </a:r>
            <a:r>
              <a:rPr lang="en-US" sz="2000" dirty="0"/>
              <a:t>Communications</a:t>
            </a:r>
          </a:p>
          <a:p>
            <a:pPr marL="1076325" lvl="2" indent="-276225"/>
            <a:r>
              <a:rPr lang="en-US" sz="2000" dirty="0" smtClean="0"/>
              <a:t>Marketing </a:t>
            </a:r>
            <a:r>
              <a:rPr lang="en-US" sz="2000" dirty="0"/>
              <a:t>Communications</a:t>
            </a:r>
          </a:p>
          <a:p>
            <a:pPr marL="1076325" lvl="2" indent="-276225"/>
            <a:r>
              <a:rPr lang="en-US" sz="2000" dirty="0" smtClean="0"/>
              <a:t>Fundraising</a:t>
            </a:r>
          </a:p>
        </p:txBody>
      </p:sp>
    </p:spTree>
    <p:extLst>
      <p:ext uri="{BB962C8B-B14F-4D97-AF65-F5344CB8AC3E}">
        <p14:creationId xmlns:p14="http://schemas.microsoft.com/office/powerpoint/2010/main" val="5462176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79712" y="339902"/>
            <a:ext cx="5400000" cy="3600000"/>
          </a:xfrm>
          <a:prstGeom prst="rect">
            <a:avLst/>
          </a:prstGeom>
        </p:spPr>
      </p:pic>
    </p:spTree>
    <p:extLst>
      <p:ext uri="{BB962C8B-B14F-4D97-AF65-F5344CB8AC3E}">
        <p14:creationId xmlns:p14="http://schemas.microsoft.com/office/powerpoint/2010/main" val="256907568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316"/>
            <a:ext cx="9144000" cy="497210"/>
          </a:xfrm>
        </p:spPr>
        <p:txBody>
          <a:bodyPr/>
          <a:lstStyle/>
          <a:p>
            <a:pPr algn="ctr"/>
            <a:r>
              <a:rPr lang="en-US" sz="2500" dirty="0" smtClean="0">
                <a:ln w="19050">
                  <a:solidFill>
                    <a:srgbClr val="FFFF00"/>
                  </a:solidFill>
                </a:ln>
                <a:solidFill>
                  <a:srgbClr val="FFFF00"/>
                </a:solidFill>
              </a:rPr>
              <a:t>Key Considerations in Preparations</a:t>
            </a:r>
            <a:endParaRPr lang="en-IN" sz="2500" dirty="0">
              <a:ln w="19050">
                <a:solidFill>
                  <a:srgbClr val="FFFF00"/>
                </a:solidFill>
              </a:ln>
              <a:solidFill>
                <a:srgbClr val="FFFF00"/>
              </a:solidFill>
            </a:endParaRPr>
          </a:p>
        </p:txBody>
      </p:sp>
      <p:sp>
        <p:nvSpPr>
          <p:cNvPr id="3" name="Content Placeholder 2"/>
          <p:cNvSpPr>
            <a:spLocks noGrp="1"/>
          </p:cNvSpPr>
          <p:nvPr>
            <p:ph idx="1"/>
          </p:nvPr>
        </p:nvSpPr>
        <p:spPr>
          <a:xfrm>
            <a:off x="5030115" y="891994"/>
            <a:ext cx="4113885" cy="3512215"/>
          </a:xfrm>
        </p:spPr>
        <p:txBody>
          <a:bodyPr>
            <a:noAutofit/>
          </a:bodyPr>
          <a:lstStyle/>
          <a:p>
            <a:pPr marL="400050" lvl="0" indent="-400050">
              <a:buFont typeface="+mj-lt"/>
              <a:buAutoNum type="arabicParenR"/>
            </a:pPr>
            <a:r>
              <a:rPr lang="en-US" sz="1500" dirty="0">
                <a:effectLst/>
              </a:rPr>
              <a:t>Clear </a:t>
            </a:r>
            <a:r>
              <a:rPr lang="en-US" sz="1500" dirty="0" smtClean="0">
                <a:effectLst/>
              </a:rPr>
              <a:t>mission, vision, and goals</a:t>
            </a:r>
            <a:endParaRPr lang="en-US" sz="1500" dirty="0">
              <a:effectLst/>
            </a:endParaRPr>
          </a:p>
          <a:p>
            <a:pPr marL="400050" lvl="0" indent="-400050">
              <a:buFont typeface="+mj-lt"/>
              <a:buAutoNum type="arabicParenR"/>
            </a:pPr>
            <a:r>
              <a:rPr lang="en-US" sz="1500" dirty="0" smtClean="0">
                <a:effectLst/>
              </a:rPr>
              <a:t>Committed </a:t>
            </a:r>
            <a:r>
              <a:rPr lang="en-US" sz="1500" dirty="0">
                <a:effectLst/>
              </a:rPr>
              <a:t>board members</a:t>
            </a:r>
          </a:p>
          <a:p>
            <a:pPr marL="400050" lvl="0" indent="-400050">
              <a:buFont typeface="+mj-lt"/>
              <a:buAutoNum type="arabicParenR"/>
            </a:pPr>
            <a:r>
              <a:rPr lang="en-US" sz="1500" dirty="0">
                <a:effectLst/>
              </a:rPr>
              <a:t>Capable management, staff, and volunteers</a:t>
            </a:r>
          </a:p>
          <a:p>
            <a:pPr marL="400050" lvl="0" indent="-400050">
              <a:buFont typeface="+mj-lt"/>
              <a:buAutoNum type="arabicParenR"/>
            </a:pPr>
            <a:r>
              <a:rPr lang="en-US" sz="1500" dirty="0" smtClean="0">
                <a:effectLst/>
              </a:rPr>
              <a:t>Appropriate legal </a:t>
            </a:r>
            <a:r>
              <a:rPr lang="en-US" sz="1500" dirty="0">
                <a:effectLst/>
              </a:rPr>
              <a:t>standing </a:t>
            </a:r>
          </a:p>
          <a:p>
            <a:pPr marL="400050" lvl="0" indent="-400050">
              <a:buFont typeface="+mj-lt"/>
              <a:buAutoNum type="arabicParenR"/>
            </a:pPr>
            <a:r>
              <a:rPr lang="en-US" sz="1500" dirty="0">
                <a:effectLst/>
              </a:rPr>
              <a:t>Appropriate tax status</a:t>
            </a:r>
          </a:p>
          <a:p>
            <a:pPr marL="400050" lvl="0" indent="-400050">
              <a:buFont typeface="+mj-lt"/>
              <a:buAutoNum type="arabicParenR"/>
            </a:pPr>
            <a:r>
              <a:rPr lang="en-US" sz="1500" dirty="0">
                <a:effectLst/>
              </a:rPr>
              <a:t>Accounting systems</a:t>
            </a:r>
          </a:p>
          <a:p>
            <a:pPr marL="400050" lvl="0" indent="-400050">
              <a:buFont typeface="+mj-lt"/>
              <a:buAutoNum type="arabicParenR"/>
            </a:pPr>
            <a:r>
              <a:rPr lang="en-US" sz="1500" dirty="0">
                <a:effectLst/>
              </a:rPr>
              <a:t>Programs that are vital to the well-being of the community</a:t>
            </a:r>
          </a:p>
          <a:p>
            <a:pPr marL="400050" lvl="0" indent="-400050">
              <a:buFont typeface="+mj-lt"/>
              <a:buAutoNum type="arabicParenR"/>
            </a:pPr>
            <a:r>
              <a:rPr lang="en-US" sz="1500" dirty="0">
                <a:effectLst/>
              </a:rPr>
              <a:t>Fundraising plan, which seeks support from many different sources</a:t>
            </a:r>
          </a:p>
          <a:p>
            <a:pPr marL="400050" lvl="0" indent="-400050">
              <a:buFont typeface="+mj-lt"/>
              <a:buAutoNum type="arabicParenR"/>
            </a:pPr>
            <a:r>
              <a:rPr lang="en-US" sz="1500" dirty="0">
                <a:effectLst/>
              </a:rPr>
              <a:t>Facilities, equipment, and maintenance</a:t>
            </a:r>
            <a:r>
              <a:rPr lang="en-US" sz="1500" dirty="0" smtClean="0">
                <a:effectLst/>
              </a:rPr>
              <a:t>.</a:t>
            </a:r>
            <a:endParaRPr lang="en-US" sz="1500" dirty="0">
              <a:effectLst/>
            </a:endParaRPr>
          </a:p>
        </p:txBody>
      </p:sp>
      <p:pic>
        <p:nvPicPr>
          <p:cNvPr id="4" name="Picture 3" descr="Qualification-prep2.jpg"/>
          <p:cNvPicPr>
            <a:picLocks noChangeAspect="1"/>
          </p:cNvPicPr>
          <p:nvPr/>
        </p:nvPicPr>
        <p:blipFill rotWithShape="1">
          <a:blip r:embed="rId3" cstate="print">
            <a:extLst>
              <a:ext uri="{28A0092B-C50C-407E-A947-70E740481C1C}">
                <a14:useLocalDpi xmlns:a14="http://schemas.microsoft.com/office/drawing/2010/main" val="0"/>
              </a:ext>
            </a:extLst>
          </a:blip>
          <a:srcRect r="24176"/>
          <a:stretch/>
        </p:blipFill>
        <p:spPr>
          <a:xfrm>
            <a:off x="448964" y="891995"/>
            <a:ext cx="4322715" cy="3054100"/>
          </a:xfrm>
          <a:prstGeom prst="rect">
            <a:avLst/>
          </a:prstGeom>
        </p:spPr>
      </p:pic>
    </p:spTree>
    <p:extLst>
      <p:ext uri="{BB962C8B-B14F-4D97-AF65-F5344CB8AC3E}">
        <p14:creationId xmlns:p14="http://schemas.microsoft.com/office/powerpoint/2010/main" val="106183616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235"/>
            <a:ext cx="9144000" cy="483518"/>
          </a:xfrm>
        </p:spPr>
        <p:txBody>
          <a:bodyPr>
            <a:normAutofit/>
          </a:bodyPr>
          <a:lstStyle/>
          <a:p>
            <a:pPr algn="ctr"/>
            <a:r>
              <a:rPr lang="en-US" sz="2500" dirty="0" smtClean="0">
                <a:ln w="19050">
                  <a:solidFill>
                    <a:srgbClr val="FFFF00"/>
                  </a:solidFill>
                </a:ln>
                <a:solidFill>
                  <a:srgbClr val="FFFF00"/>
                </a:solidFill>
              </a:rPr>
              <a:t>Why Donors Invest in your Nonprofit</a:t>
            </a:r>
            <a:endParaRPr lang="en-IN" sz="2500" dirty="0">
              <a:ln w="19050">
                <a:solidFill>
                  <a:srgbClr val="FFFF00"/>
                </a:solidFill>
              </a:ln>
              <a:solidFill>
                <a:srgbClr val="FFFF00"/>
              </a:solidFill>
            </a:endParaRPr>
          </a:p>
        </p:txBody>
      </p:sp>
      <p:sp>
        <p:nvSpPr>
          <p:cNvPr id="3" name="Content Placeholder 2"/>
          <p:cNvSpPr>
            <a:spLocks noGrp="1"/>
          </p:cNvSpPr>
          <p:nvPr>
            <p:ph idx="1"/>
          </p:nvPr>
        </p:nvSpPr>
        <p:spPr>
          <a:xfrm>
            <a:off x="296260" y="586585"/>
            <a:ext cx="4275740" cy="3970330"/>
          </a:xfrm>
        </p:spPr>
        <p:txBody>
          <a:bodyPr>
            <a:noAutofit/>
          </a:bodyPr>
          <a:lstStyle/>
          <a:p>
            <a:pPr>
              <a:buFont typeface="Wingdings" charset="2"/>
              <a:buChar char="§"/>
            </a:pPr>
            <a:r>
              <a:rPr lang="en-US" sz="1600" dirty="0"/>
              <a:t>According to the Association of Fundraising Professionals, a grant is </a:t>
            </a:r>
            <a:r>
              <a:rPr lang="en-US" sz="1600" i="1" dirty="0" smtClean="0">
                <a:solidFill>
                  <a:srgbClr val="FFFF00"/>
                </a:solidFill>
              </a:rPr>
              <a:t>a </a:t>
            </a:r>
            <a:r>
              <a:rPr lang="en-US" sz="1600" i="1" dirty="0">
                <a:solidFill>
                  <a:srgbClr val="FFFF00"/>
                </a:solidFill>
              </a:rPr>
              <a:t>financial donation given to support a person, organization, project, or program</a:t>
            </a:r>
            <a:r>
              <a:rPr lang="en-US" sz="1600" i="1" dirty="0" smtClean="0">
                <a:solidFill>
                  <a:srgbClr val="FFFF00"/>
                </a:solidFill>
              </a:rPr>
              <a:t>.</a:t>
            </a:r>
          </a:p>
          <a:p>
            <a:pPr>
              <a:buFont typeface="Wingdings" charset="2"/>
              <a:buChar char="§"/>
            </a:pPr>
            <a:r>
              <a:rPr lang="en-US" sz="1600" dirty="0"/>
              <a:t>It is typically awarded to an </a:t>
            </a:r>
            <a:r>
              <a:rPr lang="en-US" sz="1600" dirty="0" smtClean="0"/>
              <a:t>nonprofit from </a:t>
            </a:r>
            <a:r>
              <a:rPr lang="en-US" sz="1600" dirty="0"/>
              <a:t>a foundation, corporation, or governmental agency</a:t>
            </a:r>
            <a:r>
              <a:rPr lang="en-US" sz="1600" dirty="0" smtClean="0"/>
              <a:t>.</a:t>
            </a:r>
          </a:p>
          <a:p>
            <a:pPr marL="0" indent="0">
              <a:buNone/>
            </a:pPr>
            <a:endParaRPr lang="en-US" sz="1600" dirty="0" smtClean="0">
              <a:effectLst/>
            </a:endParaRPr>
          </a:p>
          <a:p>
            <a:pPr>
              <a:buFont typeface="+mj-lt"/>
              <a:buAutoNum type="arabicPeriod"/>
            </a:pPr>
            <a:r>
              <a:rPr lang="en-US" sz="1600" dirty="0" smtClean="0">
                <a:effectLst/>
              </a:rPr>
              <a:t>There </a:t>
            </a:r>
            <a:r>
              <a:rPr lang="en-US" sz="1600" dirty="0">
                <a:effectLst/>
              </a:rPr>
              <a:t>is an alignment between your </a:t>
            </a:r>
            <a:r>
              <a:rPr lang="en-US" sz="1600" dirty="0">
                <a:solidFill>
                  <a:srgbClr val="FFFF00"/>
                </a:solidFill>
                <a:effectLst/>
              </a:rPr>
              <a:t>values</a:t>
            </a:r>
            <a:r>
              <a:rPr lang="en-US" sz="1600" dirty="0">
                <a:effectLst/>
              </a:rPr>
              <a:t>, </a:t>
            </a:r>
            <a:r>
              <a:rPr lang="en-US" sz="1600" dirty="0">
                <a:solidFill>
                  <a:srgbClr val="FFFF00"/>
                </a:solidFill>
                <a:effectLst/>
              </a:rPr>
              <a:t>ideals</a:t>
            </a:r>
            <a:r>
              <a:rPr lang="en-US" sz="1600" dirty="0">
                <a:effectLst/>
              </a:rPr>
              <a:t>, and </a:t>
            </a:r>
            <a:r>
              <a:rPr lang="en-US" sz="1600" dirty="0">
                <a:solidFill>
                  <a:srgbClr val="FFFF00"/>
                </a:solidFill>
                <a:effectLst/>
              </a:rPr>
              <a:t>goals</a:t>
            </a:r>
            <a:r>
              <a:rPr lang="en-US" sz="1600" dirty="0" smtClean="0">
                <a:effectLst/>
              </a:rPr>
              <a:t>.</a:t>
            </a:r>
            <a:endParaRPr lang="en-US" sz="1600" dirty="0">
              <a:effectLst/>
            </a:endParaRPr>
          </a:p>
          <a:p>
            <a:pPr>
              <a:buFont typeface="+mj-lt"/>
              <a:buAutoNum type="arabicPeriod"/>
            </a:pPr>
            <a:r>
              <a:rPr lang="en-US" sz="1600" dirty="0">
                <a:effectLst/>
              </a:rPr>
              <a:t>There is a deep feeling of connection and gratitude toward benefits and services </a:t>
            </a:r>
            <a:r>
              <a:rPr lang="en-US" sz="1600" dirty="0" smtClean="0">
                <a:effectLst/>
              </a:rPr>
              <a:t>(to be) received </a:t>
            </a:r>
            <a:r>
              <a:rPr lang="en-US" sz="1600" dirty="0">
                <a:effectLst/>
              </a:rPr>
              <a:t>from your association</a:t>
            </a:r>
            <a:r>
              <a:rPr lang="en-US" sz="1600" dirty="0" smtClean="0">
                <a:effectLst/>
              </a:rPr>
              <a:t>.</a:t>
            </a:r>
          </a:p>
        </p:txBody>
      </p:sp>
      <p:pic>
        <p:nvPicPr>
          <p:cNvPr id="4" name="Picture 3" descr="charity-word-clou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4787" y="891995"/>
            <a:ext cx="4320000" cy="2881440"/>
          </a:xfrm>
          <a:prstGeom prst="rect">
            <a:avLst/>
          </a:prstGeom>
        </p:spPr>
      </p:pic>
    </p:spTree>
    <p:extLst>
      <p:ext uri="{BB962C8B-B14F-4D97-AF65-F5344CB8AC3E}">
        <p14:creationId xmlns:p14="http://schemas.microsoft.com/office/powerpoint/2010/main" val="155155836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471"/>
            <a:ext cx="9144000" cy="576063"/>
          </a:xfrm>
        </p:spPr>
        <p:txBody>
          <a:bodyPr/>
          <a:lstStyle/>
          <a:p>
            <a:pPr algn="ctr"/>
            <a:r>
              <a:rPr lang="en-US" sz="2500" dirty="0" smtClean="0">
                <a:ln w="19050">
                  <a:solidFill>
                    <a:srgbClr val="FFFF00"/>
                  </a:solidFill>
                </a:ln>
                <a:solidFill>
                  <a:srgbClr val="FFFF00"/>
                </a:solidFill>
              </a:rPr>
              <a:t>How Can we Evaluate Funding Sources? </a:t>
            </a:r>
            <a:endParaRPr lang="en-IN" sz="2500" dirty="0">
              <a:ln w="19050">
                <a:solidFill>
                  <a:srgbClr val="FFFF00"/>
                </a:solidFill>
              </a:ln>
              <a:solidFill>
                <a:srgbClr val="FFFF00"/>
              </a:solidFill>
            </a:endParaRPr>
          </a:p>
        </p:txBody>
      </p:sp>
      <p:sp>
        <p:nvSpPr>
          <p:cNvPr id="3" name="Content Placeholder 2"/>
          <p:cNvSpPr>
            <a:spLocks noGrp="1"/>
          </p:cNvSpPr>
          <p:nvPr>
            <p:ph idx="1"/>
          </p:nvPr>
        </p:nvSpPr>
        <p:spPr>
          <a:xfrm>
            <a:off x="296259" y="872571"/>
            <a:ext cx="6260905" cy="3073524"/>
          </a:xfrm>
        </p:spPr>
        <p:txBody>
          <a:bodyPr>
            <a:noAutofit/>
          </a:bodyPr>
          <a:lstStyle/>
          <a:p>
            <a:pPr marL="0" indent="0">
              <a:buNone/>
            </a:pPr>
            <a:r>
              <a:rPr lang="en-US" sz="2000" dirty="0">
                <a:effectLst/>
              </a:rPr>
              <a:t>The principle of </a:t>
            </a:r>
            <a:r>
              <a:rPr lang="en-US" sz="2000" i="1" dirty="0" smtClean="0">
                <a:solidFill>
                  <a:srgbClr val="FFFF00"/>
                </a:solidFill>
                <a:effectLst/>
              </a:rPr>
              <a:t>LAI (linkage</a:t>
            </a:r>
            <a:r>
              <a:rPr lang="en-US" sz="2000" dirty="0">
                <a:solidFill>
                  <a:srgbClr val="FFFF00"/>
                </a:solidFill>
                <a:effectLst/>
              </a:rPr>
              <a:t>, </a:t>
            </a:r>
            <a:r>
              <a:rPr lang="en-US" sz="2000" i="1" dirty="0">
                <a:solidFill>
                  <a:srgbClr val="FFFF00"/>
                </a:solidFill>
                <a:effectLst/>
              </a:rPr>
              <a:t>ability</a:t>
            </a:r>
            <a:r>
              <a:rPr lang="en-US" sz="2000" dirty="0" smtClean="0">
                <a:solidFill>
                  <a:srgbClr val="FFFF00"/>
                </a:solidFill>
                <a:effectLst/>
              </a:rPr>
              <a:t>, </a:t>
            </a:r>
            <a:r>
              <a:rPr lang="en-US" sz="2000" i="1" dirty="0" smtClean="0">
                <a:solidFill>
                  <a:srgbClr val="FFFF00"/>
                </a:solidFill>
                <a:effectLst/>
              </a:rPr>
              <a:t>interest) </a:t>
            </a:r>
            <a:r>
              <a:rPr lang="en-US" sz="2000" dirty="0">
                <a:effectLst/>
              </a:rPr>
              <a:t>is helpful when evaluating a funding </a:t>
            </a:r>
            <a:r>
              <a:rPr lang="en-US" sz="2000" dirty="0" smtClean="0">
                <a:effectLst/>
              </a:rPr>
              <a:t>source.</a:t>
            </a:r>
          </a:p>
          <a:p>
            <a:pPr lvl="0"/>
            <a:r>
              <a:rPr lang="en-US" sz="2000" i="1" dirty="0">
                <a:solidFill>
                  <a:srgbClr val="FFFF00"/>
                </a:solidFill>
                <a:effectLst/>
              </a:rPr>
              <a:t>Linkage</a:t>
            </a:r>
            <a:r>
              <a:rPr lang="en-US" sz="2000" i="1" dirty="0">
                <a:effectLst/>
              </a:rPr>
              <a:t> </a:t>
            </a:r>
            <a:r>
              <a:rPr lang="en-US" sz="2000" dirty="0">
                <a:effectLst/>
              </a:rPr>
              <a:t>is any contact or access through a peer to a potential donor. (For instance, who do your board members know?)</a:t>
            </a:r>
          </a:p>
          <a:p>
            <a:pPr lvl="0"/>
            <a:r>
              <a:rPr lang="en-US" sz="2000" i="1" dirty="0">
                <a:solidFill>
                  <a:srgbClr val="FFFF00"/>
                </a:solidFill>
                <a:effectLst/>
              </a:rPr>
              <a:t>Ability</a:t>
            </a:r>
            <a:r>
              <a:rPr lang="en-US" sz="2000" dirty="0">
                <a:solidFill>
                  <a:srgbClr val="FFFF00"/>
                </a:solidFill>
                <a:effectLst/>
              </a:rPr>
              <a:t> </a:t>
            </a:r>
            <a:r>
              <a:rPr lang="en-US" sz="2000" dirty="0">
                <a:effectLst/>
              </a:rPr>
              <a:t>is an assessment of whether the donor is able to make a contribution.</a:t>
            </a:r>
          </a:p>
          <a:p>
            <a:pPr lvl="0"/>
            <a:r>
              <a:rPr lang="en-US" sz="2000" i="1" dirty="0">
                <a:solidFill>
                  <a:srgbClr val="FFFF00"/>
                </a:solidFill>
                <a:effectLst/>
              </a:rPr>
              <a:t>Interest</a:t>
            </a:r>
            <a:r>
              <a:rPr lang="en-US" sz="2000" dirty="0">
                <a:solidFill>
                  <a:srgbClr val="FFFF00"/>
                </a:solidFill>
                <a:effectLst/>
              </a:rPr>
              <a:t> </a:t>
            </a:r>
            <a:r>
              <a:rPr lang="en-US" sz="2000" dirty="0">
                <a:effectLst/>
              </a:rPr>
              <a:t>assesses the connection between your association's cause, programs, services, and market with the donor's areas of interest and support</a:t>
            </a:r>
            <a:r>
              <a:rPr lang="en-US" sz="2000" dirty="0" smtClean="0">
                <a:effectLst/>
              </a:rPr>
              <a:t>.</a:t>
            </a:r>
            <a:endParaRPr lang="en-US" sz="2000" dirty="0">
              <a:effectLst/>
            </a:endParaRPr>
          </a:p>
          <a:p>
            <a:pPr marL="0" indent="0">
              <a:buNone/>
            </a:pPr>
            <a:endParaRPr lang="en-US" sz="2000" dirty="0">
              <a:effectLst/>
            </a:endParaRPr>
          </a:p>
        </p:txBody>
      </p:sp>
      <p:pic>
        <p:nvPicPr>
          <p:cNvPr id="4" name="Picture 3" descr="rosso-lai-diagram.png"/>
          <p:cNvPicPr>
            <a:picLocks noChangeAspect="1"/>
          </p:cNvPicPr>
          <p:nvPr/>
        </p:nvPicPr>
        <p:blipFill rotWithShape="1">
          <a:blip r:embed="rId3">
            <a:extLst>
              <a:ext uri="{28A0092B-C50C-407E-A947-70E740481C1C}">
                <a14:useLocalDpi xmlns:a14="http://schemas.microsoft.com/office/drawing/2010/main" val="0"/>
              </a:ext>
            </a:extLst>
          </a:blip>
          <a:srcRect l="29045" t="13130" r="31053" b="20296"/>
          <a:stretch/>
        </p:blipFill>
        <p:spPr>
          <a:xfrm>
            <a:off x="6559945" y="1308022"/>
            <a:ext cx="2440500" cy="2332663"/>
          </a:xfrm>
          <a:prstGeom prst="rect">
            <a:avLst/>
          </a:prstGeom>
        </p:spPr>
      </p:pic>
    </p:spTree>
    <p:extLst>
      <p:ext uri="{BB962C8B-B14F-4D97-AF65-F5344CB8AC3E}">
        <p14:creationId xmlns:p14="http://schemas.microsoft.com/office/powerpoint/2010/main" val="310022719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471"/>
            <a:ext cx="9144000" cy="576063"/>
          </a:xfrm>
        </p:spPr>
        <p:txBody>
          <a:bodyPr/>
          <a:lstStyle/>
          <a:p>
            <a:pPr algn="ctr"/>
            <a:r>
              <a:rPr lang="en-US" sz="2500" dirty="0">
                <a:ln w="19050">
                  <a:solidFill>
                    <a:srgbClr val="FFFF00"/>
                  </a:solidFill>
                </a:ln>
                <a:solidFill>
                  <a:srgbClr val="FFFF00"/>
                </a:solidFill>
              </a:rPr>
              <a:t>Three </a:t>
            </a:r>
            <a:r>
              <a:rPr lang="en-US" sz="2500" dirty="0" smtClean="0">
                <a:ln w="19050">
                  <a:solidFill>
                    <a:srgbClr val="FFFF00"/>
                  </a:solidFill>
                </a:ln>
                <a:solidFill>
                  <a:srgbClr val="FFFF00"/>
                </a:solidFill>
              </a:rPr>
              <a:t>Tenets to Fundraising </a:t>
            </a:r>
            <a:endParaRPr lang="en-IN" sz="2500" dirty="0">
              <a:ln w="19050">
                <a:solidFill>
                  <a:srgbClr val="FFFF00"/>
                </a:solidFill>
              </a:ln>
              <a:solidFill>
                <a:srgbClr val="FFFF00"/>
              </a:solidFill>
            </a:endParaRPr>
          </a:p>
        </p:txBody>
      </p:sp>
      <p:sp>
        <p:nvSpPr>
          <p:cNvPr id="3" name="Content Placeholder 2"/>
          <p:cNvSpPr>
            <a:spLocks noGrp="1"/>
          </p:cNvSpPr>
          <p:nvPr>
            <p:ph idx="1"/>
          </p:nvPr>
        </p:nvSpPr>
        <p:spPr>
          <a:xfrm>
            <a:off x="296259" y="891995"/>
            <a:ext cx="5497381" cy="3073524"/>
          </a:xfrm>
        </p:spPr>
        <p:txBody>
          <a:bodyPr>
            <a:noAutofit/>
          </a:bodyPr>
          <a:lstStyle/>
          <a:p>
            <a:pPr marL="457200" lvl="0" indent="-457200">
              <a:buFont typeface="+mj-lt"/>
              <a:buAutoNum type="arabicPeriod"/>
            </a:pPr>
            <a:r>
              <a:rPr lang="en-US" sz="2000" dirty="0" smtClean="0"/>
              <a:t>Matching </a:t>
            </a:r>
            <a:r>
              <a:rPr lang="en-US" sz="2000" dirty="0"/>
              <a:t>the needs of a donor with the needs of the institution – asking on behalf of an organisation, you’re part of a team. Its’ not you</a:t>
            </a:r>
          </a:p>
          <a:p>
            <a:pPr marL="457200" lvl="0" indent="-457200">
              <a:buFont typeface="+mj-lt"/>
              <a:buAutoNum type="arabicPeriod"/>
            </a:pPr>
            <a:r>
              <a:rPr lang="en-US" sz="2000" dirty="0"/>
              <a:t>Philanthropy is not logical, it is emotional – is not a logical thing. in a scale of 10 things why people give, tax deduction is no.7</a:t>
            </a:r>
          </a:p>
          <a:p>
            <a:pPr marL="457200" lvl="0" indent="-457200">
              <a:buFont typeface="+mj-lt"/>
              <a:buAutoNum type="arabicPeriod"/>
            </a:pPr>
            <a:r>
              <a:rPr lang="en-US" sz="2000" dirty="0"/>
              <a:t>Defined set of things, in a defined time period – point A to B in a series of meetings</a:t>
            </a:r>
          </a:p>
          <a:p>
            <a:pPr marL="0" indent="0">
              <a:buNone/>
            </a:pPr>
            <a:endParaRPr lang="en-US" sz="2000" dirty="0">
              <a:effectLst/>
            </a:endParaRPr>
          </a:p>
        </p:txBody>
      </p:sp>
      <p:pic>
        <p:nvPicPr>
          <p:cNvPr id="5" name="Picture 4" descr="Vol-3-cov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6345" y="1055975"/>
            <a:ext cx="2111721" cy="2737415"/>
          </a:xfrm>
          <a:prstGeom prst="rect">
            <a:avLst/>
          </a:prstGeom>
        </p:spPr>
      </p:pic>
    </p:spTree>
    <p:extLst>
      <p:ext uri="{BB962C8B-B14F-4D97-AF65-F5344CB8AC3E}">
        <p14:creationId xmlns:p14="http://schemas.microsoft.com/office/powerpoint/2010/main" val="386802522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471"/>
            <a:ext cx="9144000" cy="576063"/>
          </a:xfrm>
        </p:spPr>
        <p:txBody>
          <a:bodyPr/>
          <a:lstStyle/>
          <a:p>
            <a:pPr algn="ctr"/>
            <a:r>
              <a:rPr lang="en-US" sz="2500" dirty="0" smtClean="0">
                <a:ln w="19050">
                  <a:solidFill>
                    <a:srgbClr val="FFFF00"/>
                  </a:solidFill>
                </a:ln>
                <a:solidFill>
                  <a:srgbClr val="FFFF00"/>
                </a:solidFill>
              </a:rPr>
              <a:t>Key to Successful Fundraising </a:t>
            </a:r>
            <a:endParaRPr lang="en-IN" sz="2500" dirty="0">
              <a:ln w="19050">
                <a:solidFill>
                  <a:srgbClr val="FFFF00"/>
                </a:solidFill>
              </a:ln>
              <a:solidFill>
                <a:srgbClr val="FFFF00"/>
              </a:solidFill>
            </a:endParaRPr>
          </a:p>
        </p:txBody>
      </p:sp>
      <p:sp>
        <p:nvSpPr>
          <p:cNvPr id="3" name="Content Placeholder 2"/>
          <p:cNvSpPr>
            <a:spLocks noGrp="1"/>
          </p:cNvSpPr>
          <p:nvPr>
            <p:ph idx="1"/>
          </p:nvPr>
        </p:nvSpPr>
        <p:spPr>
          <a:xfrm>
            <a:off x="152705" y="891996"/>
            <a:ext cx="8695035" cy="3054099"/>
          </a:xfrm>
        </p:spPr>
        <p:txBody>
          <a:bodyPr>
            <a:noAutofit/>
          </a:bodyPr>
          <a:lstStyle/>
          <a:p>
            <a:pPr marL="0" lvl="0" indent="0">
              <a:buNone/>
            </a:pPr>
            <a:r>
              <a:rPr lang="en-US" sz="2000" i="1" dirty="0" smtClean="0">
                <a:solidFill>
                  <a:srgbClr val="FFFF00"/>
                </a:solidFill>
              </a:rPr>
              <a:t>1. Commitment</a:t>
            </a:r>
            <a:r>
              <a:rPr lang="en-US" sz="2000" i="1" dirty="0" smtClean="0"/>
              <a:t>. </a:t>
            </a:r>
            <a:r>
              <a:rPr lang="en-US" sz="2000" dirty="0"/>
              <a:t>Effort toward a </a:t>
            </a:r>
            <a:r>
              <a:rPr lang="en-US" sz="2000" dirty="0" smtClean="0"/>
              <a:t>purpose, where</a:t>
            </a:r>
            <a:r>
              <a:rPr lang="en-US" sz="2000" dirty="0"/>
              <a:t> </a:t>
            </a:r>
            <a:r>
              <a:rPr lang="en-US" sz="2000" dirty="0" smtClean="0"/>
              <a:t>energy</a:t>
            </a:r>
            <a:r>
              <a:rPr lang="en-US" sz="2000" dirty="0"/>
              <a:t>, time, </a:t>
            </a:r>
            <a:r>
              <a:rPr lang="en-US" sz="2000" dirty="0" smtClean="0"/>
              <a:t>and money is expended, aimed at setting </a:t>
            </a:r>
            <a:r>
              <a:rPr lang="en-US" sz="2000" dirty="0"/>
              <a:t>goals aligned with a purpose and work toward them. </a:t>
            </a:r>
            <a:endParaRPr lang="en-US" sz="2000" dirty="0" smtClean="0"/>
          </a:p>
          <a:p>
            <a:pPr marL="0" indent="0">
              <a:buNone/>
            </a:pPr>
            <a:endParaRPr lang="en-US" sz="2000" dirty="0">
              <a:effectLst/>
            </a:endParaRPr>
          </a:p>
        </p:txBody>
      </p:sp>
      <p:pic>
        <p:nvPicPr>
          <p:cNvPr id="4" name="Picture 3" descr="quote-when-you-re-surrounded-by-people-who-share-a-passionate-commitment-around-a-common-purpose-howard-schultz-26-24-7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4216" y="1655520"/>
            <a:ext cx="6119999" cy="2880000"/>
          </a:xfrm>
          <a:prstGeom prst="rect">
            <a:avLst/>
          </a:prstGeom>
        </p:spPr>
      </p:pic>
      <p:sp>
        <p:nvSpPr>
          <p:cNvPr id="5" name="TextBox 4"/>
          <p:cNvSpPr txBox="1"/>
          <p:nvPr/>
        </p:nvSpPr>
        <p:spPr>
          <a:xfrm>
            <a:off x="143556" y="3793390"/>
            <a:ext cx="1832460" cy="707886"/>
          </a:xfrm>
          <a:prstGeom prst="rect">
            <a:avLst/>
          </a:prstGeom>
          <a:noFill/>
        </p:spPr>
        <p:txBody>
          <a:bodyPr wrap="square" rtlCol="0">
            <a:spAutoFit/>
          </a:bodyPr>
          <a:lstStyle/>
          <a:p>
            <a:pPr algn="r"/>
            <a:r>
              <a:rPr lang="en-US" sz="1000" i="1" dirty="0">
                <a:solidFill>
                  <a:srgbClr val="CCFFCC"/>
                </a:solidFill>
              </a:rPr>
              <a:t>Howard Schultz, </a:t>
            </a:r>
            <a:r>
              <a:rPr lang="en-US" sz="1000" i="1" dirty="0" err="1">
                <a:solidFill>
                  <a:srgbClr val="CCFFCC"/>
                </a:solidFill>
              </a:rPr>
              <a:t>Dori</a:t>
            </a:r>
            <a:r>
              <a:rPr lang="en-US" sz="1000" i="1" dirty="0">
                <a:solidFill>
                  <a:srgbClr val="CCFFCC"/>
                </a:solidFill>
              </a:rPr>
              <a:t> Jones Yang (1997). “Pour your heart into it: how Starbucks built a company one cup at a time”</a:t>
            </a:r>
            <a:endParaRPr lang="en-US" sz="1000" dirty="0">
              <a:solidFill>
                <a:srgbClr val="CCFFCC"/>
              </a:solidFill>
            </a:endParaRPr>
          </a:p>
        </p:txBody>
      </p:sp>
    </p:spTree>
    <p:extLst>
      <p:ext uri="{BB962C8B-B14F-4D97-AF65-F5344CB8AC3E}">
        <p14:creationId xmlns:p14="http://schemas.microsoft.com/office/powerpoint/2010/main" val="116104234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471"/>
            <a:ext cx="9144000" cy="576063"/>
          </a:xfrm>
        </p:spPr>
        <p:txBody>
          <a:bodyPr/>
          <a:lstStyle/>
          <a:p>
            <a:pPr algn="ctr"/>
            <a:r>
              <a:rPr lang="en-US" sz="2500" dirty="0" smtClean="0">
                <a:ln w="19050">
                  <a:solidFill>
                    <a:srgbClr val="FFFF00"/>
                  </a:solidFill>
                </a:ln>
                <a:solidFill>
                  <a:srgbClr val="FFFF00"/>
                </a:solidFill>
              </a:rPr>
              <a:t>Key to Successful Fundraising </a:t>
            </a:r>
            <a:endParaRPr lang="en-IN" sz="2500" dirty="0">
              <a:ln w="19050">
                <a:solidFill>
                  <a:srgbClr val="FFFF00"/>
                </a:solidFill>
              </a:ln>
              <a:solidFill>
                <a:srgbClr val="FFFF00"/>
              </a:solidFill>
            </a:endParaRPr>
          </a:p>
        </p:txBody>
      </p:sp>
      <p:sp>
        <p:nvSpPr>
          <p:cNvPr id="3" name="Content Placeholder 2"/>
          <p:cNvSpPr>
            <a:spLocks noGrp="1"/>
          </p:cNvSpPr>
          <p:nvPr>
            <p:ph idx="1"/>
          </p:nvPr>
        </p:nvSpPr>
        <p:spPr>
          <a:xfrm>
            <a:off x="296259" y="586585"/>
            <a:ext cx="6108201" cy="3817625"/>
          </a:xfrm>
        </p:spPr>
        <p:txBody>
          <a:bodyPr>
            <a:noAutofit/>
          </a:bodyPr>
          <a:lstStyle/>
          <a:p>
            <a:pPr marL="0" lvl="0" indent="0">
              <a:buNone/>
            </a:pPr>
            <a:r>
              <a:rPr lang="en-US" sz="2000" i="1" dirty="0" smtClean="0">
                <a:solidFill>
                  <a:srgbClr val="FFFF00"/>
                </a:solidFill>
              </a:rPr>
              <a:t>2. Case </a:t>
            </a:r>
            <a:r>
              <a:rPr lang="en-US" sz="2000" i="1" dirty="0">
                <a:solidFill>
                  <a:srgbClr val="FFFF00"/>
                </a:solidFill>
              </a:rPr>
              <a:t>for support </a:t>
            </a:r>
            <a:r>
              <a:rPr lang="en-US" sz="2000" dirty="0" smtClean="0"/>
              <a:t>/ </a:t>
            </a:r>
            <a:r>
              <a:rPr lang="en-US" sz="2000" i="1" dirty="0">
                <a:solidFill>
                  <a:srgbClr val="FFFF00"/>
                </a:solidFill>
              </a:rPr>
              <a:t>case statement </a:t>
            </a:r>
            <a:endParaRPr lang="en-US" sz="2000" i="1" dirty="0" smtClean="0">
              <a:solidFill>
                <a:srgbClr val="FFFF00"/>
              </a:solidFill>
            </a:endParaRPr>
          </a:p>
          <a:p>
            <a:r>
              <a:rPr lang="en-US" sz="2000" dirty="0" smtClean="0"/>
              <a:t>Paints </a:t>
            </a:r>
            <a:r>
              <a:rPr lang="en-US" sz="2000" dirty="0"/>
              <a:t>an emotionally compelling picture for your donors.  Your non-profit should rely on your case statement as the basis for all of your fundraising communications, using language and messaging drawn straight from the case to convince your donors to give more money, more often, to support your mission.</a:t>
            </a:r>
            <a:endParaRPr lang="en-US" sz="2000" dirty="0" smtClean="0"/>
          </a:p>
          <a:p>
            <a:pPr lvl="0">
              <a:buFont typeface="Wingdings" charset="2"/>
              <a:buChar char="§"/>
            </a:pPr>
            <a:r>
              <a:rPr lang="en-US" sz="2000" dirty="0" smtClean="0"/>
              <a:t>Your </a:t>
            </a:r>
            <a:r>
              <a:rPr lang="en-US" sz="2000" dirty="0"/>
              <a:t>fundraising plan maps out your development strategy for the next 1,2,3 or more years… and sets the direction your development program will take as you raise the money you need to thrive</a:t>
            </a:r>
            <a:endParaRPr lang="en-US" sz="2000" dirty="0">
              <a:effectLst/>
            </a:endParaRPr>
          </a:p>
        </p:txBody>
      </p:sp>
      <p:pic>
        <p:nvPicPr>
          <p:cNvPr id="4" name="Picture 3" descr="CaseForSuppo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460" y="846820"/>
            <a:ext cx="2627410" cy="3404685"/>
          </a:xfrm>
          <a:prstGeom prst="rect">
            <a:avLst/>
          </a:prstGeom>
        </p:spPr>
      </p:pic>
    </p:spTree>
    <p:extLst>
      <p:ext uri="{BB962C8B-B14F-4D97-AF65-F5344CB8AC3E}">
        <p14:creationId xmlns:p14="http://schemas.microsoft.com/office/powerpoint/2010/main" val="237046161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471"/>
            <a:ext cx="9144000" cy="576063"/>
          </a:xfrm>
        </p:spPr>
        <p:txBody>
          <a:bodyPr/>
          <a:lstStyle/>
          <a:p>
            <a:pPr algn="ctr"/>
            <a:r>
              <a:rPr lang="en-US" sz="2500" dirty="0" smtClean="0">
                <a:ln w="19050">
                  <a:solidFill>
                    <a:srgbClr val="FFFF00"/>
                  </a:solidFill>
                </a:ln>
                <a:solidFill>
                  <a:srgbClr val="FFFF00"/>
                </a:solidFill>
              </a:rPr>
              <a:t>Key to Successful Fundraising </a:t>
            </a:r>
            <a:endParaRPr lang="en-IN" sz="2500" dirty="0">
              <a:ln w="19050">
                <a:solidFill>
                  <a:srgbClr val="FFFF00"/>
                </a:solidFill>
              </a:ln>
              <a:solidFill>
                <a:srgbClr val="FFFF00"/>
              </a:solidFill>
            </a:endParaRPr>
          </a:p>
        </p:txBody>
      </p:sp>
      <p:sp>
        <p:nvSpPr>
          <p:cNvPr id="3" name="Content Placeholder 2"/>
          <p:cNvSpPr>
            <a:spLocks noGrp="1"/>
          </p:cNvSpPr>
          <p:nvPr>
            <p:ph idx="1"/>
          </p:nvPr>
        </p:nvSpPr>
        <p:spPr>
          <a:xfrm>
            <a:off x="143555" y="739290"/>
            <a:ext cx="3970330" cy="3359510"/>
          </a:xfrm>
        </p:spPr>
        <p:txBody>
          <a:bodyPr>
            <a:noAutofit/>
          </a:bodyPr>
          <a:lstStyle/>
          <a:p>
            <a:pPr marL="0" lvl="0" indent="0">
              <a:buNone/>
            </a:pPr>
            <a:r>
              <a:rPr lang="en-US" sz="2000" i="1" dirty="0" smtClean="0">
                <a:solidFill>
                  <a:srgbClr val="FFFF00"/>
                </a:solidFill>
              </a:rPr>
              <a:t>3. Local </a:t>
            </a:r>
            <a:r>
              <a:rPr lang="en-US" sz="2000" i="1" dirty="0">
                <a:solidFill>
                  <a:srgbClr val="FFFF00"/>
                </a:solidFill>
              </a:rPr>
              <a:t>impact </a:t>
            </a:r>
            <a:endParaRPr lang="en-US" sz="2000" dirty="0" smtClean="0"/>
          </a:p>
          <a:p>
            <a:r>
              <a:rPr lang="en-US" sz="2000" dirty="0" smtClean="0"/>
              <a:t>How </a:t>
            </a:r>
            <a:r>
              <a:rPr lang="en-US" sz="2000" dirty="0"/>
              <a:t>will this impact your </a:t>
            </a:r>
            <a:r>
              <a:rPr lang="en-US" sz="2000" dirty="0" smtClean="0"/>
              <a:t>community</a:t>
            </a:r>
          </a:p>
          <a:p>
            <a:r>
              <a:rPr lang="en-US" sz="2000"/>
              <a:t>Sharing your impact through stories of those you’ve helped gives a more personal and much stronger message to potential supporters as well as those in need of your help.</a:t>
            </a:r>
            <a:endParaRPr lang="en-US" sz="2000" dirty="0" smtClean="0"/>
          </a:p>
          <a:p>
            <a:pPr marL="0" lvl="0" indent="0">
              <a:buNone/>
            </a:pPr>
            <a:endParaRPr lang="en-US" sz="2000" dirty="0"/>
          </a:p>
        </p:txBody>
      </p:sp>
      <p:pic>
        <p:nvPicPr>
          <p:cNvPr id="4" name="Picture 3" descr="low-res-final-Q1-grants-graphic-2018-01-1024x65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3821" y="739291"/>
            <a:ext cx="4796624" cy="3054100"/>
          </a:xfrm>
          <a:prstGeom prst="rect">
            <a:avLst/>
          </a:prstGeom>
        </p:spPr>
      </p:pic>
    </p:spTree>
    <p:extLst>
      <p:ext uri="{BB962C8B-B14F-4D97-AF65-F5344CB8AC3E}">
        <p14:creationId xmlns:p14="http://schemas.microsoft.com/office/powerpoint/2010/main" val="89497944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1734</Words>
  <Application>Microsoft Macintosh PowerPoint</Application>
  <PresentationFormat>On-screen Show (16:9)</PresentationFormat>
  <Paragraphs>123</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FUNDING:  Finding Partners for your Nonprofit</vt:lpstr>
      <vt:lpstr>The art of Fundraising</vt:lpstr>
      <vt:lpstr>Key Considerations in Preparations</vt:lpstr>
      <vt:lpstr>Why Donors Invest in your Nonprofit</vt:lpstr>
      <vt:lpstr>How Can we Evaluate Funding Sources? </vt:lpstr>
      <vt:lpstr>Three Tenets to Fundraising </vt:lpstr>
      <vt:lpstr>Key to Successful Fundraising </vt:lpstr>
      <vt:lpstr>Key to Successful Fundraising </vt:lpstr>
      <vt:lpstr>Key to Successful Fundraising </vt:lpstr>
      <vt:lpstr>Key to Successful Fundraising </vt:lpstr>
      <vt:lpstr>Key to Successful Fundraising </vt:lpstr>
      <vt:lpstr>Key to Successful Fundraising </vt:lpstr>
      <vt:lpstr>Fundraising Tips</vt:lpstr>
      <vt:lpstr>Fundraising Tips</vt:lpstr>
      <vt:lpstr>Fundraising Tips</vt:lpstr>
      <vt:lpstr>Fundraising Tips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2017-07-10T14:05:18Z</dcterms:created>
  <dcterms:modified xsi:type="dcterms:W3CDTF">2018-09-25T15:18:16Z</dcterms:modified>
</cp:coreProperties>
</file>