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9" r:id="rId2"/>
    <p:sldId id="260" r:id="rId3"/>
    <p:sldId id="261" r:id="rId4"/>
    <p:sldId id="28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CD043B-61FB-46BB-A95F-26C48B508587}" type="datetimeFigureOut">
              <a:rPr lang="en-GB" smtClean="0"/>
              <a:pPr/>
              <a:t>22/10/2013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C9CEEE-1560-4BF2-91C8-3D6C9005E427}" type="slidenum">
              <a:rPr lang="en-GB" smtClean="0"/>
              <a:pPr/>
              <a:t>‹#›</a:t>
            </a:fld>
            <a:endParaRPr lang="en-GB"/>
          </a:p>
        </p:txBody>
      </p:sp>
    </p:spTree>
    <p:extLst>
      <p:ext uri="{BB962C8B-B14F-4D97-AF65-F5344CB8AC3E}">
        <p14:creationId xmlns:p14="http://schemas.microsoft.com/office/powerpoint/2010/main" val="12619498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9EDA2-405C-45D9-A8F3-84AFD3EBAEA3}" type="slidenum">
              <a:rPr lang="en-GB" smtClean="0"/>
              <a:pPr/>
              <a:t>‹#›</a:t>
            </a:fld>
            <a:endParaRPr lang="en-GB"/>
          </a:p>
        </p:txBody>
      </p:sp>
      <p:pic>
        <p:nvPicPr>
          <p:cNvPr id="1026" name="Picture 2" descr="C:\Users\Ewa\AppData\Local\Temp\UoG_2010_cmyk.jpg"/>
          <p:cNvPicPr>
            <a:picLocks noChangeAspect="1" noChangeArrowheads="1"/>
          </p:cNvPicPr>
          <p:nvPr userDrawn="1"/>
        </p:nvPicPr>
        <p:blipFill>
          <a:blip r:embed="rId2" cstate="print"/>
          <a:srcRect/>
          <a:stretch>
            <a:fillRect/>
          </a:stretch>
        </p:blipFill>
        <p:spPr bwMode="auto">
          <a:xfrm>
            <a:off x="7020272" y="5733256"/>
            <a:ext cx="1926976" cy="9634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052513"/>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1042988" y="1052513"/>
            <a:ext cx="3810000" cy="45370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5005388" y="1052513"/>
            <a:ext cx="3810000" cy="45370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2"/>
          <p:cNvSpPr>
            <a:spLocks noGrp="1" noChangeArrowheads="1"/>
          </p:cNvSpPr>
          <p:nvPr>
            <p:ph type="ftr" sz="quarter" idx="10"/>
          </p:nvPr>
        </p:nvSpPr>
        <p:spPr>
          <a:ln/>
        </p:spPr>
        <p:txBody>
          <a:bodyPr/>
          <a:lstStyle>
            <a:lvl1pPr>
              <a:defRPr/>
            </a:lvl1pPr>
          </a:lstStyle>
          <a:p>
            <a:pPr>
              <a:defRPr/>
            </a:pPr>
            <a:r>
              <a:rPr lang="en-GB"/>
              <a:t>Rob Davidson</a:t>
            </a:r>
          </a:p>
          <a:p>
            <a:pPr>
              <a:defRPr/>
            </a:pPr>
            <a:r>
              <a:rPr lang="en-GB"/>
              <a:t>Centre for Tourism Research</a:t>
            </a:r>
          </a:p>
        </p:txBody>
      </p:sp>
    </p:spTree>
    <p:extLst>
      <p:ext uri="{BB962C8B-B14F-4D97-AF65-F5344CB8AC3E}">
        <p14:creationId xmlns:p14="http://schemas.microsoft.com/office/powerpoint/2010/main" val="134275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9EDA2-405C-45D9-A8F3-84AFD3EBAEA3}" type="slidenum">
              <a:rPr lang="en-GB" smtClean="0"/>
              <a:pPr/>
              <a:t>‹#›</a:t>
            </a:fld>
            <a:endParaRPr lang="en-GB"/>
          </a:p>
        </p:txBody>
      </p:sp>
      <p:pic>
        <p:nvPicPr>
          <p:cNvPr id="8" name="Picture 2" descr="C:\Users\Ewa\AppData\Local\Temp\UoG_2010_cmyk.jpg"/>
          <p:cNvPicPr>
            <a:picLocks noChangeAspect="1" noChangeArrowheads="1"/>
          </p:cNvPicPr>
          <p:nvPr userDrawn="1"/>
        </p:nvPicPr>
        <p:blipFill>
          <a:blip r:embed="rId2" cstate="print"/>
          <a:srcRect/>
          <a:stretch>
            <a:fillRect/>
          </a:stretch>
        </p:blipFill>
        <p:spPr bwMode="auto">
          <a:xfrm>
            <a:off x="7020272" y="5733256"/>
            <a:ext cx="1926976" cy="96348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9EDA2-405C-45D9-A8F3-84AFD3EBAEA3}" type="slidenum">
              <a:rPr lang="en-GB" smtClean="0"/>
              <a:pPr/>
              <a:t>‹#›</a:t>
            </a:fld>
            <a:endParaRPr lang="en-GB"/>
          </a:p>
        </p:txBody>
      </p:sp>
      <p:pic>
        <p:nvPicPr>
          <p:cNvPr id="9" name="Picture 2" descr="C:\Users\Ewa\AppData\Local\Temp\UoG_2010_cmyk.jpg"/>
          <p:cNvPicPr>
            <a:picLocks noChangeAspect="1" noChangeArrowheads="1"/>
          </p:cNvPicPr>
          <p:nvPr userDrawn="1"/>
        </p:nvPicPr>
        <p:blipFill>
          <a:blip r:embed="rId2" cstate="print"/>
          <a:srcRect/>
          <a:stretch>
            <a:fillRect/>
          </a:stretch>
        </p:blipFill>
        <p:spPr bwMode="auto">
          <a:xfrm>
            <a:off x="7020272" y="5733256"/>
            <a:ext cx="1926976" cy="963488"/>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ED749-0B82-4EE0-AF02-DCDAB4DAAD06}" type="datetimeFigureOut">
              <a:rPr lang="en-GB" smtClean="0"/>
              <a:pPr/>
              <a:t>22/10/2013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09EDA2-405C-45D9-A8F3-84AFD3EBAEA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ED749-0B82-4EE0-AF02-DCDAB4DAAD06}" type="datetimeFigureOut">
              <a:rPr lang="en-GB" smtClean="0"/>
              <a:pPr/>
              <a:t>22/10/2013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9EDA2-405C-45D9-A8F3-84AFD3EBAEA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uk/imgres?imgurl=http://images.jupiterimages.com/common/detail/82/09/22910982.jpg&amp;imgrefurl=http://www.jupiterimages.com/itemDetail.aspx?itemID=22910982&amp;h=250&amp;w=250&amp;sz=24&amp;hl=en&amp;start=15&amp;tbnid=XT6OG4OtW4oKEM:&amp;tbnh=111&amp;tbnw=111&amp;prev=/images?q=nuts+bolts&amp;gbv=2&amp;ndsp=18&amp;svnum=10&amp;hl=en&amp;sa=N"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GB" sz="2800" smtClean="0">
                <a:solidFill>
                  <a:srgbClr val="FF66CC"/>
                </a:solidFill>
                <a:latin typeface="Arial" panose="020B0604020202020204" pitchFamily="34" charset="0"/>
                <a:ea typeface="ＭＳ Ｐゴシック" panose="020B0600070205080204" pitchFamily="34" charset="-128"/>
              </a:rPr>
              <a:t/>
            </a:r>
            <a:br>
              <a:rPr lang="en-GB" sz="2800" smtClean="0">
                <a:solidFill>
                  <a:srgbClr val="FF66CC"/>
                </a:solidFill>
                <a:latin typeface="Arial" panose="020B0604020202020204" pitchFamily="34" charset="0"/>
                <a:ea typeface="ＭＳ Ｐゴシック" panose="020B0600070205080204" pitchFamily="34" charset="-128"/>
              </a:rPr>
            </a:br>
            <a:endParaRPr lang="en-GB" sz="2400" b="1" smtClean="0">
              <a:solidFill>
                <a:srgbClr val="FF66FF"/>
              </a:solidFill>
              <a:latin typeface="Arial" panose="020B0604020202020204" pitchFamily="34" charset="0"/>
              <a:ea typeface="ＭＳ Ｐゴシック" panose="020B0600070205080204" pitchFamily="34" charset="-128"/>
            </a:endParaRPr>
          </a:p>
        </p:txBody>
      </p:sp>
      <p:sp>
        <p:nvSpPr>
          <p:cNvPr id="135171" name="Rectangle 3"/>
          <p:cNvSpPr>
            <a:spLocks noGrp="1" noChangeArrowheads="1"/>
          </p:cNvSpPr>
          <p:nvPr>
            <p:ph type="subTitle" idx="4294967295"/>
          </p:nvPr>
        </p:nvSpPr>
        <p:spPr>
          <a:xfrm>
            <a:off x="0" y="3886200"/>
            <a:ext cx="6400800" cy="1752600"/>
          </a:xfrm>
        </p:spPr>
        <p:txBody>
          <a:bodyPr/>
          <a:lstStyle/>
          <a:p>
            <a:pPr marL="0" indent="0" algn="ctr" eaLnBrk="1" hangingPunct="1">
              <a:lnSpc>
                <a:spcPct val="90000"/>
              </a:lnSpc>
              <a:buFont typeface="Wingdings" panose="05000000000000000000" pitchFamily="2" charset="2"/>
              <a:buNone/>
            </a:pPr>
            <a:endParaRPr lang="en-GB" dirty="0" smtClean="0">
              <a:effectLst>
                <a:outerShdw blurRad="38100" dist="38100" dir="2700000" algn="tl">
                  <a:srgbClr val="FFFFFF"/>
                </a:outerShdw>
              </a:effectLst>
              <a:ea typeface="ＭＳ Ｐゴシック" panose="020B0600070205080204" pitchFamily="34" charset="-128"/>
            </a:endParaRPr>
          </a:p>
          <a:p>
            <a:pPr marL="0" indent="0" algn="ctr" eaLnBrk="1" hangingPunct="1">
              <a:lnSpc>
                <a:spcPct val="90000"/>
              </a:lnSpc>
              <a:buFont typeface="Wingdings" panose="05000000000000000000" pitchFamily="2" charset="2"/>
              <a:buNone/>
            </a:pPr>
            <a:endParaRPr lang="en-US" dirty="0" smtClean="0">
              <a:effectLst>
                <a:outerShdw blurRad="38100" dist="38100" dir="2700000" algn="tl">
                  <a:srgbClr val="FFFFFF"/>
                </a:outerShdw>
              </a:effectLst>
              <a:ea typeface="ＭＳ Ｐゴシック" panose="020B0600070205080204" pitchFamily="34" charset="-128"/>
            </a:endParaRPr>
          </a:p>
        </p:txBody>
      </p:sp>
      <p:sp>
        <p:nvSpPr>
          <p:cNvPr id="16389" name="Rectangle 11"/>
          <p:cNvSpPr>
            <a:spLocks noChangeArrowheads="1"/>
          </p:cNvSpPr>
          <p:nvPr/>
        </p:nvSpPr>
        <p:spPr bwMode="auto">
          <a:xfrm>
            <a:off x="1259633" y="588735"/>
            <a:ext cx="676835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eaLnBrk="0" hangingPunct="0">
              <a:tabLst>
                <a:tab pos="2400300" algn="l"/>
              </a:tabLst>
              <a:defRPr sz="2400" b="1">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tabLst>
                <a:tab pos="2400300" algn="l"/>
              </a:tabLst>
              <a:defRPr sz="2400" b="1">
                <a:solidFill>
                  <a:schemeClr val="tx1"/>
                </a:solidFill>
                <a:latin typeface="Times New Roman" panose="02020603050405020304" pitchFamily="18" charset="0"/>
                <a:ea typeface="ＭＳ Ｐゴシック" panose="020B0600070205080204" pitchFamily="34" charset="-128"/>
              </a:defRPr>
            </a:lvl2pPr>
            <a:lvl3pPr eaLnBrk="0" hangingPunct="0">
              <a:tabLst>
                <a:tab pos="2400300" algn="l"/>
              </a:tabLst>
              <a:defRPr sz="2400" b="1">
                <a:solidFill>
                  <a:schemeClr val="tx1"/>
                </a:solidFill>
                <a:latin typeface="Times New Roman" panose="02020603050405020304" pitchFamily="18" charset="0"/>
                <a:ea typeface="ＭＳ Ｐゴシック" panose="020B0600070205080204" pitchFamily="34" charset="-128"/>
              </a:defRPr>
            </a:lvl3pPr>
            <a:lvl4pPr eaLnBrk="0" hangingPunct="0">
              <a:tabLst>
                <a:tab pos="2400300" algn="l"/>
              </a:tabLst>
              <a:defRPr sz="2400" b="1">
                <a:solidFill>
                  <a:schemeClr val="tx1"/>
                </a:solidFill>
                <a:latin typeface="Times New Roman" panose="02020603050405020304" pitchFamily="18" charset="0"/>
                <a:ea typeface="ＭＳ Ｐゴシック" panose="020B0600070205080204" pitchFamily="34" charset="-128"/>
              </a:defRPr>
            </a:lvl4pPr>
            <a:lvl5pPr eaLnBrk="0" hangingPunct="0">
              <a:tabLst>
                <a:tab pos="2400300" algn="l"/>
              </a:tabLst>
              <a:defRPr sz="2400" b="1">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tabLst>
                <a:tab pos="2400300" algn="l"/>
              </a:tabLst>
              <a:defRPr sz="2400" b="1">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tabLst>
                <a:tab pos="2400300" algn="l"/>
              </a:tabLst>
              <a:defRPr sz="2400" b="1">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tabLst>
                <a:tab pos="2400300" algn="l"/>
              </a:tabLst>
              <a:defRPr sz="2400" b="1">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tabLst>
                <a:tab pos="2400300" algn="l"/>
              </a:tabLst>
              <a:defRPr sz="2400" b="1">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sz="3600" dirty="0">
                <a:latin typeface="Arial" panose="020B0604020202020204" pitchFamily="34" charset="0"/>
                <a:cs typeface="Arial" panose="020B0604020202020204" pitchFamily="34" charset="0"/>
              </a:rPr>
              <a:t>What does Generation Y want from your association</a:t>
            </a:r>
            <a:r>
              <a:rPr lang="en-GB" sz="3600" dirty="0" smtClean="0">
                <a:latin typeface="Arial" panose="020B0604020202020204" pitchFamily="34" charset="0"/>
                <a:cs typeface="Arial" panose="020B0604020202020204" pitchFamily="34" charset="0"/>
              </a:rPr>
              <a:t>?</a:t>
            </a:r>
          </a:p>
          <a:p>
            <a:pPr algn="ctr" eaLnBrk="1" hangingPunct="1"/>
            <a:endParaRPr lang="en-US" sz="2800" dirty="0">
              <a:latin typeface="Arial" panose="020B0604020202020204" pitchFamily="34" charset="0"/>
            </a:endParaRPr>
          </a:p>
          <a:p>
            <a:pPr algn="ctr" eaLnBrk="1" hangingPunct="1"/>
            <a:r>
              <a:rPr lang="en-US" sz="2000" b="0" dirty="0">
                <a:solidFill>
                  <a:schemeClr val="tx2"/>
                </a:solidFill>
                <a:latin typeface="Arial" panose="020B0604020202020204" pitchFamily="34" charset="0"/>
              </a:rPr>
              <a:t>Rob Davidson, University of </a:t>
            </a:r>
            <a:r>
              <a:rPr lang="en-US" sz="2000" b="0" dirty="0" smtClean="0">
                <a:solidFill>
                  <a:schemeClr val="tx2"/>
                </a:solidFill>
                <a:latin typeface="Arial" panose="020B0604020202020204" pitchFamily="34" charset="0"/>
              </a:rPr>
              <a:t>Greenwich</a:t>
            </a:r>
            <a:endParaRPr lang="en-US" sz="2000" b="0" dirty="0">
              <a:solidFill>
                <a:schemeClr val="tx2"/>
              </a:solidFill>
              <a:latin typeface="Arial" panose="020B0604020202020204" pitchFamily="34" charset="0"/>
            </a:endParaRPr>
          </a:p>
          <a:p>
            <a:pPr algn="ctr" eaLnBrk="1" hangingPunct="1"/>
            <a:r>
              <a:rPr lang="en-GB" sz="2000" b="0" dirty="0" smtClean="0">
                <a:latin typeface="Arial" panose="020B0604020202020204" pitchFamily="34" charset="0"/>
                <a:cs typeface="Times New Roman" panose="02020603050405020304" pitchFamily="18" charset="0"/>
              </a:rPr>
              <a:t>UIA Associations Round Table, Singapore</a:t>
            </a:r>
            <a:endParaRPr lang="en-GB" sz="2000" b="0" dirty="0">
              <a:latin typeface="Arial" panose="020B0604020202020204" pitchFamily="34" charset="0"/>
              <a:cs typeface="Times New Roman" panose="02020603050405020304" pitchFamily="18" charset="0"/>
            </a:endParaRPr>
          </a:p>
        </p:txBody>
      </p:sp>
      <p:pic>
        <p:nvPicPr>
          <p:cNvPr id="16390" name="Picture 13" descr="Generation 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704" y="3356992"/>
            <a:ext cx="5256213"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863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GB" smtClean="0">
                <a:ea typeface="ＭＳ Ｐゴシック" panose="020B0600070205080204" pitchFamily="34" charset="-128"/>
              </a:rPr>
              <a:t>Winning Gen-Y members</a:t>
            </a:r>
          </a:p>
        </p:txBody>
      </p:sp>
      <p:sp>
        <p:nvSpPr>
          <p:cNvPr id="3" name="Content Placeholder 2"/>
          <p:cNvSpPr>
            <a:spLocks noGrp="1"/>
          </p:cNvSpPr>
          <p:nvPr>
            <p:ph idx="1"/>
          </p:nvPr>
        </p:nvSpPr>
        <p:spPr>
          <a:xfrm>
            <a:off x="1042988" y="1556792"/>
            <a:ext cx="7772400" cy="4539208"/>
          </a:xfrm>
        </p:spPr>
        <p:txBody>
          <a:bodyPr/>
          <a:lstStyle/>
          <a:p>
            <a:pPr eaLnBrk="1" hangingPunct="1">
              <a:lnSpc>
                <a:spcPct val="150000"/>
              </a:lnSpc>
              <a:buFont typeface="Wingdings" panose="05000000000000000000" pitchFamily="2" charset="2"/>
              <a:buNone/>
            </a:pPr>
            <a:r>
              <a:rPr lang="en-GB" dirty="0" smtClean="0">
                <a:effectLst>
                  <a:outerShdw blurRad="38100" dist="38100" dir="2700000" algn="tl">
                    <a:srgbClr val="FFFFFF"/>
                  </a:outerShdw>
                </a:effectLst>
                <a:ea typeface="ＭＳ Ｐゴシック" panose="020B0600070205080204" pitchFamily="34" charset="-128"/>
              </a:rPr>
              <a:t>Communicating with them:</a:t>
            </a:r>
          </a:p>
          <a:p>
            <a:pPr eaLnBrk="1" hangingPunct="1">
              <a:lnSpc>
                <a:spcPct val="150000"/>
              </a:lnSpc>
              <a:buFont typeface="Wingdings" panose="05000000000000000000" pitchFamily="2" charset="2"/>
              <a:buNone/>
            </a:pPr>
            <a:r>
              <a:rPr lang="en-US" sz="2400" b="1" dirty="0" smtClean="0">
                <a:effectLst>
                  <a:outerShdw blurRad="38100" dist="38100" dir="2700000" algn="tl">
                    <a:srgbClr val="FFFFFF"/>
                  </a:outerShdw>
                </a:effectLst>
                <a:ea typeface="ＭＳ Ｐゴシック" panose="020B0600070205080204" pitchFamily="34" charset="-128"/>
              </a:rPr>
              <a:t>“Generation Y depends on </a:t>
            </a:r>
            <a:r>
              <a:rPr lang="en-US" sz="2400" b="1" u="sng" dirty="0" smtClean="0">
                <a:effectLst>
                  <a:outerShdw blurRad="38100" dist="38100" dir="2700000" algn="tl">
                    <a:srgbClr val="FFFFFF"/>
                  </a:outerShdw>
                </a:effectLst>
                <a:ea typeface="ＭＳ Ｐゴシック" panose="020B0600070205080204" pitchFamily="34" charset="-128"/>
              </a:rPr>
              <a:t>visual</a:t>
            </a:r>
            <a:r>
              <a:rPr lang="en-US" sz="2400" b="1" dirty="0" smtClean="0">
                <a:effectLst>
                  <a:outerShdw blurRad="38100" dist="38100" dir="2700000" algn="tl">
                    <a:srgbClr val="FFFFFF"/>
                  </a:outerShdw>
                </a:effectLst>
                <a:ea typeface="ＭＳ Ｐゴシック" panose="020B0600070205080204" pitchFamily="34" charset="-128"/>
              </a:rPr>
              <a:t> learning. All their lives, they were raised on graphics, games, the Internet and online games. This is a generation whose marketing has been pictorial and graphic … to attract them, you need to be dynamic in your use of </a:t>
            </a:r>
            <a:r>
              <a:rPr lang="en-US" sz="2400" b="1" u="sng" dirty="0" smtClean="0">
                <a:effectLst>
                  <a:outerShdw blurRad="38100" dist="38100" dir="2700000" algn="tl">
                    <a:srgbClr val="FFFFFF"/>
                  </a:outerShdw>
                </a:effectLst>
                <a:ea typeface="ＭＳ Ｐゴシック" panose="020B0600070205080204" pitchFamily="34" charset="-128"/>
              </a:rPr>
              <a:t>graphics and pictures</a:t>
            </a:r>
            <a:r>
              <a:rPr lang="en-US" sz="2400" b="1" dirty="0" smtClean="0">
                <a:effectLst>
                  <a:outerShdw blurRad="38100" dist="38100" dir="2700000" algn="tl">
                    <a:srgbClr val="FFFFFF"/>
                  </a:outerShdw>
                </a:effectLst>
                <a:ea typeface="ＭＳ Ｐゴシック" panose="020B0600070205080204" pitchFamily="34" charset="-128"/>
              </a:rPr>
              <a:t>”</a:t>
            </a:r>
          </a:p>
          <a:p>
            <a:pPr eaLnBrk="1" hangingPunct="1">
              <a:lnSpc>
                <a:spcPct val="150000"/>
              </a:lnSpc>
              <a:buFont typeface="Wingdings" panose="05000000000000000000" pitchFamily="2" charset="2"/>
              <a:buNone/>
            </a:pPr>
            <a:r>
              <a:rPr lang="en-GB" sz="1600" dirty="0" smtClean="0">
                <a:effectLst>
                  <a:outerShdw blurRad="38100" dist="38100" dir="2700000" algn="tl">
                    <a:srgbClr val="FFFFFF"/>
                  </a:outerShdw>
                </a:effectLst>
                <a:ea typeface="ＭＳ Ｐゴシック" panose="020B0600070205080204" pitchFamily="34" charset="-128"/>
              </a:rPr>
              <a:t>Lynch, 2006. qu. </a:t>
            </a:r>
            <a:r>
              <a:rPr lang="en-US" sz="1600" dirty="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Dr. </a:t>
            </a:r>
            <a:r>
              <a:rPr lang="en-US" sz="1600" dirty="0" err="1"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Rach</a:t>
            </a:r>
            <a:r>
              <a:rPr lang="en-US" sz="1600" dirty="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 of New York University</a:t>
            </a:r>
            <a:endParaRPr lang="en-US" sz="1600" dirty="0" smtClean="0">
              <a:effectLst>
                <a:outerShdw blurRad="38100" dist="38100" dir="2700000" algn="tl">
                  <a:srgbClr val="FFFFFF"/>
                </a:outerShdw>
              </a:effectLst>
              <a:ea typeface="ＭＳ Ｐゴシック" panose="020B0600070205080204" pitchFamily="34" charset="-128"/>
            </a:endParaRPr>
          </a:p>
          <a:p>
            <a:endParaRPr lang="en-GB" dirty="0" smtClean="0">
              <a:effectLst>
                <a:outerShdw blurRad="38100" dist="38100" dir="2700000" algn="tl">
                  <a:srgbClr val="FFFFFF"/>
                </a:outerShdw>
              </a:effectLst>
              <a:ea typeface="ＭＳ Ｐゴシック" panose="020B0600070205080204" pitchFamily="34" charset="-128"/>
            </a:endParaRPr>
          </a:p>
          <a:p>
            <a:endParaRPr lang="en-GB"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371489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258888" y="-304800"/>
            <a:ext cx="7200900" cy="1981200"/>
          </a:xfrm>
        </p:spPr>
        <p:txBody>
          <a:bodyPr/>
          <a:lstStyle/>
          <a:p>
            <a:pPr algn="ctr" eaLnBrk="1" hangingPunct="1"/>
            <a:r>
              <a:rPr lang="en-GB" sz="4000" smtClean="0">
                <a:ea typeface="ＭＳ Ｐゴシック" panose="020B0600070205080204" pitchFamily="34" charset="-128"/>
              </a:rPr>
              <a:t>Winning Gen-Y members</a:t>
            </a:r>
            <a:endParaRPr lang="en-US" sz="4000" b="1" smtClean="0">
              <a:ea typeface="ＭＳ Ｐゴシック" panose="020B0600070205080204" pitchFamily="34" charset="-128"/>
            </a:endParaRPr>
          </a:p>
        </p:txBody>
      </p:sp>
      <p:sp>
        <p:nvSpPr>
          <p:cNvPr id="334851" name="Rectangle 3"/>
          <p:cNvSpPr>
            <a:spLocks noGrp="1" noChangeArrowheads="1"/>
          </p:cNvSpPr>
          <p:nvPr>
            <p:ph type="body" idx="1"/>
          </p:nvPr>
        </p:nvSpPr>
        <p:spPr>
          <a:xfrm>
            <a:off x="1042988" y="1371600"/>
            <a:ext cx="8101012" cy="4937125"/>
          </a:xfrm>
        </p:spPr>
        <p:txBody>
          <a:bodyPr/>
          <a:lstStyle/>
          <a:p>
            <a:pPr eaLnBrk="1" hangingPunct="1"/>
            <a:r>
              <a:rPr lang="en-GB" b="1" smtClean="0">
                <a:effectLst>
                  <a:outerShdw blurRad="38100" dist="38100" dir="2700000" algn="tl">
                    <a:srgbClr val="FFFFFF"/>
                  </a:outerShdw>
                </a:effectLst>
                <a:ea typeface="ＭＳ Ｐゴシック" panose="020B0600070205080204" pitchFamily="34" charset="-128"/>
              </a:rPr>
              <a:t>Use as few words and as many strong images as possible</a:t>
            </a:r>
          </a:p>
          <a:p>
            <a:pPr eaLnBrk="1" hangingPunct="1">
              <a:buFont typeface="Wingdings" panose="05000000000000000000" pitchFamily="2" charset="2"/>
              <a:buNone/>
            </a:pPr>
            <a:endParaRPr lang="en-US" b="1" smtClean="0">
              <a:effectLst>
                <a:outerShdw blurRad="38100" dist="38100" dir="2700000" algn="tl">
                  <a:srgbClr val="FFFFFF"/>
                </a:outerShdw>
              </a:effectLst>
              <a:ea typeface="ＭＳ Ｐゴシック" panose="020B0600070205080204" pitchFamily="34" charset="-128"/>
            </a:endParaRPr>
          </a:p>
          <a:p>
            <a:pPr eaLnBrk="1" hangingPunct="1"/>
            <a:r>
              <a:rPr lang="en-US" b="1" smtClean="0">
                <a:effectLst>
                  <a:outerShdw blurRad="38100" dist="38100" dir="2700000" algn="tl">
                    <a:srgbClr val="FFFFFF"/>
                  </a:outerShdw>
                </a:effectLst>
                <a:ea typeface="ＭＳ Ｐゴシック" panose="020B0600070205080204" pitchFamily="34" charset="-128"/>
              </a:rPr>
              <a:t>Think in text-messaging format – short, very short, efficient messages</a:t>
            </a:r>
          </a:p>
          <a:p>
            <a:pPr eaLnBrk="1" hangingPunct="1">
              <a:buFont typeface="Wingdings" panose="05000000000000000000" pitchFamily="2" charset="2"/>
              <a:buNone/>
            </a:pPr>
            <a:endParaRPr lang="en-US" b="1" smtClean="0">
              <a:effectLst>
                <a:outerShdw blurRad="38100" dist="38100" dir="2700000" algn="tl">
                  <a:srgbClr val="FFFFFF"/>
                </a:outerShdw>
              </a:effectLst>
              <a:ea typeface="ＭＳ Ｐゴシック" panose="020B0600070205080204" pitchFamily="34" charset="-128"/>
            </a:endParaRPr>
          </a:p>
          <a:p>
            <a:pPr eaLnBrk="1" hangingPunct="1"/>
            <a:r>
              <a:rPr lang="en-GB" b="1" smtClean="0">
                <a:effectLst>
                  <a:outerShdw blurRad="38100" dist="38100" dir="2700000" algn="tl">
                    <a:srgbClr val="FFFFFF"/>
                  </a:outerShdw>
                </a:effectLst>
                <a:ea typeface="ＭＳ Ｐゴシック" panose="020B0600070205080204" pitchFamily="34" charset="-128"/>
              </a:rPr>
              <a:t>Communicate with them FREQUENTLY !</a:t>
            </a:r>
            <a:endParaRPr lang="en-US" b="1"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3759659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258888" y="-304800"/>
            <a:ext cx="7200900" cy="1981200"/>
          </a:xfrm>
        </p:spPr>
        <p:txBody>
          <a:bodyPr/>
          <a:lstStyle/>
          <a:p>
            <a:pPr algn="ctr" eaLnBrk="1" hangingPunct="1"/>
            <a:r>
              <a:rPr lang="en-GB" sz="4000" smtClean="0">
                <a:ea typeface="ＭＳ Ｐゴシック" panose="020B0600070205080204" pitchFamily="34" charset="-128"/>
              </a:rPr>
              <a:t>Winning Gen-Y members</a:t>
            </a:r>
            <a:endParaRPr lang="en-US" sz="4000" b="1" smtClean="0">
              <a:ea typeface="ＭＳ Ｐゴシック" panose="020B0600070205080204" pitchFamily="34" charset="-128"/>
            </a:endParaRPr>
          </a:p>
        </p:txBody>
      </p:sp>
      <p:sp>
        <p:nvSpPr>
          <p:cNvPr id="334851" name="Rectangle 3"/>
          <p:cNvSpPr>
            <a:spLocks noGrp="1" noChangeArrowheads="1"/>
          </p:cNvSpPr>
          <p:nvPr>
            <p:ph type="body" idx="1"/>
          </p:nvPr>
        </p:nvSpPr>
        <p:spPr>
          <a:xfrm>
            <a:off x="1042988" y="1371600"/>
            <a:ext cx="8101012" cy="4937125"/>
          </a:xfrm>
        </p:spPr>
        <p:txBody>
          <a:bodyPr/>
          <a:lstStyle/>
          <a:p>
            <a:pPr eaLnBrk="1" hangingPunct="1"/>
            <a:r>
              <a:rPr lang="en-US" smtClean="0">
                <a:effectLst>
                  <a:outerShdw blurRad="38100" dist="38100" dir="2700000" algn="tl">
                    <a:srgbClr val="FFFFFF"/>
                  </a:outerShdw>
                </a:effectLst>
                <a:ea typeface="ＭＳ Ｐゴシック" panose="020B0600070205080204" pitchFamily="34" charset="-128"/>
              </a:rPr>
              <a:t>The best resource for attracting Gen Y members is your current Gen Y members</a:t>
            </a:r>
          </a:p>
          <a:p>
            <a:pPr eaLnBrk="1" hangingPunct="1"/>
            <a:r>
              <a:rPr lang="en-US" smtClean="0">
                <a:effectLst>
                  <a:outerShdw blurRad="38100" dist="38100" dir="2700000" algn="tl">
                    <a:srgbClr val="FFFFFF"/>
                  </a:outerShdw>
                </a:effectLst>
                <a:ea typeface="ＭＳ Ｐゴシック" panose="020B0600070205080204" pitchFamily="34" charset="-128"/>
              </a:rPr>
              <a:t>Interview some young members about what they're getting out of their membership, personally and professionally</a:t>
            </a:r>
          </a:p>
          <a:p>
            <a:pPr eaLnBrk="1" hangingPunct="1"/>
            <a:r>
              <a:rPr lang="en-US" smtClean="0">
                <a:effectLst>
                  <a:outerShdw blurRad="38100" dist="38100" dir="2700000" algn="tl">
                    <a:srgbClr val="FFFFFF"/>
                  </a:outerShdw>
                </a:effectLst>
                <a:ea typeface="ＭＳ Ｐゴシック" panose="020B0600070205080204" pitchFamily="34" charset="-128"/>
              </a:rPr>
              <a:t>Gen Y values lifestyle and relationships above work, so sell your association as a whole new lifestyle for them</a:t>
            </a:r>
            <a:endParaRPr lang="en-GB" smtClean="0">
              <a:effectLst>
                <a:outerShdw blurRad="38100" dist="38100" dir="2700000" algn="tl">
                  <a:srgbClr val="FFFFFF"/>
                </a:outerShdw>
              </a:effectLst>
              <a:ea typeface="ＭＳ Ｐゴシック" panose="020B0600070205080204" pitchFamily="34" charset="-128"/>
            </a:endParaRPr>
          </a:p>
          <a:p>
            <a:pPr eaLnBrk="1" hangingPunct="1"/>
            <a:endParaRPr lang="en-US" smtClean="0">
              <a:effectLst>
                <a:outerShdw blurRad="38100" dist="38100" dir="2700000" algn="tl">
                  <a:srgbClr val="FFFFFF"/>
                </a:outerShdw>
              </a:effectLst>
              <a:ea typeface="ＭＳ Ｐゴシック" panose="020B0600070205080204" pitchFamily="34" charset="-128"/>
            </a:endParaRPr>
          </a:p>
          <a:p>
            <a:pPr eaLnBrk="1" hangingPunct="1"/>
            <a:endParaRPr lang="en-GB" smtClean="0">
              <a:effectLst>
                <a:outerShdw blurRad="38100" dist="38100" dir="2700000" algn="tl">
                  <a:srgbClr val="FFFFFF"/>
                </a:outerShdw>
              </a:effectLst>
              <a:ea typeface="ＭＳ Ｐゴシック" panose="020B0600070205080204" pitchFamily="34" charset="-128"/>
            </a:endParaRPr>
          </a:p>
          <a:p>
            <a:pPr eaLnBrk="1" hangingPunct="1">
              <a:lnSpc>
                <a:spcPct val="150000"/>
              </a:lnSpc>
            </a:pPr>
            <a:endParaRPr lang="en-US" b="1"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612482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258888" y="-304800"/>
            <a:ext cx="7200900" cy="1981200"/>
          </a:xfrm>
        </p:spPr>
        <p:txBody>
          <a:bodyPr/>
          <a:lstStyle/>
          <a:p>
            <a:pPr algn="ctr" eaLnBrk="1" hangingPunct="1"/>
            <a:r>
              <a:rPr lang="en-GB" sz="4000" smtClean="0">
                <a:ea typeface="ＭＳ Ｐゴシック" panose="020B0600070205080204" pitchFamily="34" charset="-128"/>
              </a:rPr>
              <a:t>Winning Gen-Y members</a:t>
            </a:r>
            <a:endParaRPr lang="en-US" sz="4000" b="1" smtClean="0">
              <a:ea typeface="ＭＳ Ｐゴシック" panose="020B0600070205080204" pitchFamily="34" charset="-128"/>
            </a:endParaRPr>
          </a:p>
        </p:txBody>
      </p:sp>
      <p:sp>
        <p:nvSpPr>
          <p:cNvPr id="334851" name="Rectangle 3"/>
          <p:cNvSpPr>
            <a:spLocks noGrp="1" noChangeArrowheads="1"/>
          </p:cNvSpPr>
          <p:nvPr>
            <p:ph type="body" idx="1"/>
          </p:nvPr>
        </p:nvSpPr>
        <p:spPr>
          <a:xfrm>
            <a:off x="1042988" y="1371600"/>
            <a:ext cx="8101012" cy="4937125"/>
          </a:xfrm>
        </p:spPr>
        <p:txBody>
          <a:bodyPr/>
          <a:lstStyle/>
          <a:p>
            <a:pPr eaLnBrk="1" hangingPunct="1"/>
            <a:r>
              <a:rPr lang="en-US" dirty="0" smtClean="0">
                <a:effectLst>
                  <a:outerShdw blurRad="38100" dist="38100" dir="2700000" algn="tl">
                    <a:srgbClr val="FFFFFF"/>
                  </a:outerShdw>
                </a:effectLst>
                <a:ea typeface="ＭＳ Ｐゴシック" panose="020B0600070205080204" pitchFamily="34" charset="-128"/>
              </a:rPr>
              <a:t>ASK THEM what they want from you:</a:t>
            </a:r>
          </a:p>
          <a:p>
            <a:pPr eaLnBrk="1" hangingPunct="1"/>
            <a:r>
              <a:rPr lang="en-US" dirty="0" smtClean="0">
                <a:effectLst>
                  <a:outerShdw blurRad="38100" dist="38100" dir="2700000" algn="tl">
                    <a:srgbClr val="FFFFFF"/>
                  </a:outerShdw>
                </a:effectLst>
                <a:ea typeface="ＭＳ Ｐゴシック" panose="020B0600070205080204" pitchFamily="34" charset="-128"/>
              </a:rPr>
              <a:t>… educational courses that are of interest, have convenient time frames, at affordable </a:t>
            </a:r>
            <a:r>
              <a:rPr lang="en-US" dirty="0" smtClean="0">
                <a:effectLst>
                  <a:outerShdw blurRad="38100" dist="38100" dir="2700000" algn="tl">
                    <a:srgbClr val="FFFFFF"/>
                  </a:outerShdw>
                </a:effectLst>
                <a:ea typeface="ＭＳ Ｐゴシック" panose="020B0600070205080204" pitchFamily="34" charset="-128"/>
              </a:rPr>
              <a:t>prices; </a:t>
            </a:r>
            <a:r>
              <a:rPr lang="en-US" dirty="0" smtClean="0">
                <a:effectLst>
                  <a:outerShdw blurRad="38100" dist="38100" dir="2700000" algn="tl">
                    <a:srgbClr val="FFFFFF"/>
                  </a:outerShdw>
                </a:effectLst>
                <a:ea typeface="ＭＳ Ｐゴシック" panose="020B0600070205080204" pitchFamily="34" charset="-128"/>
              </a:rPr>
              <a:t>their chosen means of communication ?</a:t>
            </a:r>
          </a:p>
          <a:p>
            <a:pPr eaLnBrk="1" hangingPunct="1"/>
            <a:r>
              <a:rPr lang="en-US" dirty="0" smtClean="0">
                <a:effectLst>
                  <a:outerShdw blurRad="38100" dist="38100" dir="2700000" algn="tl">
                    <a:srgbClr val="FFFFFF"/>
                  </a:outerShdw>
                </a:effectLst>
                <a:ea typeface="ＭＳ Ｐゴシック" panose="020B0600070205080204" pitchFamily="34" charset="-128"/>
              </a:rPr>
              <a:t>Include it into your strategic plans, and actually DO it.</a:t>
            </a:r>
            <a:endParaRPr lang="en-GB" dirty="0" smtClean="0">
              <a:effectLst>
                <a:outerShdw blurRad="38100" dist="38100" dir="2700000" algn="tl">
                  <a:srgbClr val="FFFFFF"/>
                </a:outerShdw>
              </a:effectLst>
              <a:ea typeface="ＭＳ Ｐゴシック" panose="020B0600070205080204" pitchFamily="34" charset="-128"/>
            </a:endParaRPr>
          </a:p>
          <a:p>
            <a:pPr eaLnBrk="1" hangingPunct="1"/>
            <a:endParaRPr lang="en-GB" dirty="0" smtClean="0">
              <a:effectLst>
                <a:outerShdw blurRad="38100" dist="38100" dir="2700000" algn="tl">
                  <a:srgbClr val="FFFFFF"/>
                </a:outerShdw>
              </a:effectLst>
              <a:ea typeface="ＭＳ Ｐゴシック" panose="020B0600070205080204" pitchFamily="34" charset="-128"/>
            </a:endParaRPr>
          </a:p>
          <a:p>
            <a:pPr eaLnBrk="1" hangingPunct="1">
              <a:lnSpc>
                <a:spcPct val="150000"/>
              </a:lnSpc>
            </a:pPr>
            <a:endParaRPr lang="en-US" b="1"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2515790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258888" y="-304800"/>
            <a:ext cx="7200900" cy="1676400"/>
          </a:xfrm>
        </p:spPr>
        <p:txBody>
          <a:bodyPr/>
          <a:lstStyle/>
          <a:p>
            <a:pPr algn="ctr" eaLnBrk="1" hangingPunct="1"/>
            <a:r>
              <a:rPr lang="en-US" sz="4000" b="1" smtClean="0">
                <a:ea typeface="ＭＳ Ｐゴシック" panose="020B0600070205080204" pitchFamily="34" charset="-128"/>
              </a:rPr>
              <a:t>Using technology</a:t>
            </a:r>
          </a:p>
        </p:txBody>
      </p:sp>
      <p:sp>
        <p:nvSpPr>
          <p:cNvPr id="334851" name="Rectangle 3"/>
          <p:cNvSpPr>
            <a:spLocks noGrp="1" noChangeArrowheads="1"/>
          </p:cNvSpPr>
          <p:nvPr>
            <p:ph type="body" idx="1"/>
          </p:nvPr>
        </p:nvSpPr>
        <p:spPr>
          <a:xfrm>
            <a:off x="1042988" y="1371600"/>
            <a:ext cx="8101012" cy="4937125"/>
          </a:xfrm>
        </p:spPr>
        <p:txBody>
          <a:bodyPr/>
          <a:lstStyle/>
          <a:p>
            <a:pPr eaLnBrk="1" hangingPunct="1"/>
            <a:r>
              <a:rPr lang="en-US" dirty="0" smtClean="0">
                <a:effectLst>
                  <a:outerShdw blurRad="38100" dist="38100" dir="2700000" algn="tl">
                    <a:srgbClr val="FFFFFF"/>
                  </a:outerShdw>
                </a:effectLst>
                <a:ea typeface="ＭＳ Ｐゴシック" panose="020B0600070205080204" pitchFamily="34" charset="-128"/>
              </a:rPr>
              <a:t>They expect to get all the information they need about a topic online, so if your association doesn't have a solid presence on the Web, you need to build one</a:t>
            </a:r>
            <a:endParaRPr lang="en-GB" dirty="0" smtClean="0">
              <a:effectLst>
                <a:outerShdw blurRad="38100" dist="38100" dir="2700000" algn="tl">
                  <a:srgbClr val="FFFFFF"/>
                </a:outerShdw>
              </a:effectLst>
              <a:ea typeface="ＭＳ Ｐゴシック" panose="020B0600070205080204" pitchFamily="34" charset="-128"/>
            </a:endParaRPr>
          </a:p>
          <a:p>
            <a:pPr eaLnBrk="1" hangingPunct="1"/>
            <a:r>
              <a:rPr lang="en-US" dirty="0" smtClean="0">
                <a:effectLst>
                  <a:outerShdw blurRad="38100" dist="38100" dir="2700000" algn="tl">
                    <a:srgbClr val="FFFFFF"/>
                  </a:outerShdw>
                </a:effectLst>
                <a:ea typeface="ＭＳ Ｐゴシック" panose="020B0600070205080204" pitchFamily="34" charset="-128"/>
              </a:rPr>
              <a:t>Create pages for on social networking sites like Facebook</a:t>
            </a:r>
          </a:p>
          <a:p>
            <a:pPr eaLnBrk="1" hangingPunct="1"/>
            <a:r>
              <a:rPr lang="en-US" dirty="0" smtClean="0">
                <a:effectLst>
                  <a:outerShdw blurRad="38100" dist="38100" dir="2700000" algn="tl">
                    <a:srgbClr val="FFFFFF"/>
                  </a:outerShdw>
                </a:effectLst>
                <a:ea typeface="ＭＳ Ｐゴシック" panose="020B0600070205080204" pitchFamily="34" charset="-128"/>
              </a:rPr>
              <a:t>Put video testimonials from current members on YouTube to explain why members of Generation Y should join</a:t>
            </a:r>
            <a:endParaRPr lang="en-GB" dirty="0" smtClean="0">
              <a:effectLst>
                <a:outerShdw blurRad="38100" dist="38100" dir="2700000" algn="tl">
                  <a:srgbClr val="FFFFFF"/>
                </a:outerShdw>
              </a:effectLst>
              <a:ea typeface="ＭＳ Ｐゴシック" panose="020B0600070205080204" pitchFamily="34" charset="-128"/>
            </a:endParaRPr>
          </a:p>
          <a:p>
            <a:pPr eaLnBrk="1" hangingPunct="1"/>
            <a:endParaRPr lang="en-GB" dirty="0" smtClean="0">
              <a:effectLst>
                <a:outerShdw blurRad="38100" dist="38100" dir="2700000" algn="tl">
                  <a:srgbClr val="FFFFFF"/>
                </a:outerShdw>
              </a:effectLst>
              <a:ea typeface="ＭＳ Ｐゴシック" panose="020B0600070205080204" pitchFamily="34" charset="-128"/>
            </a:endParaRPr>
          </a:p>
          <a:p>
            <a:pPr eaLnBrk="1" hangingPunct="1">
              <a:lnSpc>
                <a:spcPct val="150000"/>
              </a:lnSpc>
            </a:pPr>
            <a:endParaRPr lang="en-US" b="1"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233321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258888" y="-304800"/>
            <a:ext cx="7200900" cy="1676400"/>
          </a:xfrm>
        </p:spPr>
        <p:txBody>
          <a:bodyPr/>
          <a:lstStyle/>
          <a:p>
            <a:pPr algn="ctr" eaLnBrk="1" hangingPunct="1"/>
            <a:r>
              <a:rPr lang="en-US" sz="4000" b="1" smtClean="0">
                <a:ea typeface="ＭＳ Ｐゴシック" panose="020B0600070205080204" pitchFamily="34" charset="-128"/>
              </a:rPr>
              <a:t>Using technology</a:t>
            </a:r>
          </a:p>
        </p:txBody>
      </p:sp>
      <p:sp>
        <p:nvSpPr>
          <p:cNvPr id="334851" name="Rectangle 3"/>
          <p:cNvSpPr>
            <a:spLocks noGrp="1" noChangeArrowheads="1"/>
          </p:cNvSpPr>
          <p:nvPr>
            <p:ph type="body" idx="1"/>
          </p:nvPr>
        </p:nvSpPr>
        <p:spPr>
          <a:xfrm>
            <a:off x="1042988" y="1371600"/>
            <a:ext cx="8101012" cy="4937125"/>
          </a:xfrm>
        </p:spPr>
        <p:txBody>
          <a:bodyPr/>
          <a:lstStyle/>
          <a:p>
            <a:pPr eaLnBrk="1" hangingPunct="1"/>
            <a:r>
              <a:rPr lang="en-US" dirty="0" smtClean="0">
                <a:effectLst>
                  <a:outerShdw blurRad="38100" dist="38100" dir="2700000" algn="tl">
                    <a:srgbClr val="FFFFFF"/>
                  </a:outerShdw>
                </a:effectLst>
                <a:ea typeface="ＭＳ Ｐゴシック" panose="020B0600070205080204" pitchFamily="34" charset="-128"/>
              </a:rPr>
              <a:t>But avoid jumping into the social media network unless you actually have something to offer</a:t>
            </a:r>
            <a:r>
              <a:rPr lang="en-GB" dirty="0" smtClean="0">
                <a:effectLst>
                  <a:outerShdw blurRad="38100" dist="38100" dir="2700000" algn="tl">
                    <a:srgbClr val="FFFFFF"/>
                  </a:outerShdw>
                </a:effectLst>
                <a:ea typeface="ＭＳ Ｐゴシック" panose="020B0600070205080204" pitchFamily="34" charset="-128"/>
              </a:rPr>
              <a:t> – added value</a:t>
            </a:r>
          </a:p>
          <a:p>
            <a:pPr eaLnBrk="1" hangingPunct="1"/>
            <a:endParaRPr lang="en-GB" dirty="0" smtClean="0">
              <a:effectLst>
                <a:outerShdw blurRad="38100" dist="38100" dir="2700000" algn="tl">
                  <a:srgbClr val="FFFFFF"/>
                </a:outerShdw>
              </a:effectLst>
              <a:ea typeface="ＭＳ Ｐゴシック" panose="020B0600070205080204" pitchFamily="34" charset="-128"/>
            </a:endParaRPr>
          </a:p>
          <a:p>
            <a:pPr eaLnBrk="1" hangingPunct="1">
              <a:lnSpc>
                <a:spcPct val="150000"/>
              </a:lnSpc>
            </a:pPr>
            <a:endParaRPr lang="en-US" b="1" dirty="0" smtClean="0">
              <a:effectLst>
                <a:outerShdw blurRad="38100" dist="38100" dir="2700000" algn="tl">
                  <a:srgbClr val="FFFFFF"/>
                </a:outerShdw>
              </a:effectLst>
              <a:ea typeface="ＭＳ Ｐゴシック" panose="020B0600070205080204" pitchFamily="34" charset="-128"/>
            </a:endParaRPr>
          </a:p>
        </p:txBody>
      </p:sp>
      <p:pic>
        <p:nvPicPr>
          <p:cNvPr id="2" name="Picture 1"/>
          <p:cNvPicPr>
            <a:picLocks noChangeAspect="1"/>
          </p:cNvPicPr>
          <p:nvPr/>
        </p:nvPicPr>
        <p:blipFill>
          <a:blip r:embed="rId2"/>
          <a:stretch>
            <a:fillRect/>
          </a:stretch>
        </p:blipFill>
        <p:spPr>
          <a:xfrm>
            <a:off x="2123728" y="3063348"/>
            <a:ext cx="4876932" cy="3245377"/>
          </a:xfrm>
          <a:prstGeom prst="rect">
            <a:avLst/>
          </a:prstGeom>
        </p:spPr>
      </p:pic>
    </p:spTree>
    <p:extLst>
      <p:ext uri="{BB962C8B-B14F-4D97-AF65-F5344CB8AC3E}">
        <p14:creationId xmlns:p14="http://schemas.microsoft.com/office/powerpoint/2010/main" val="1371240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ea typeface="ＭＳ Ｐゴシック" panose="020B0600070205080204" pitchFamily="34" charset="-128"/>
              </a:rPr>
              <a:t>Case-study: AALL and Gen Y</a:t>
            </a:r>
          </a:p>
        </p:txBody>
      </p:sp>
      <p:sp>
        <p:nvSpPr>
          <p:cNvPr id="3" name="Content Placeholder 2"/>
          <p:cNvSpPr>
            <a:spLocks noGrp="1"/>
          </p:cNvSpPr>
          <p:nvPr>
            <p:ph idx="1"/>
          </p:nvPr>
        </p:nvSpPr>
        <p:spPr>
          <a:xfrm>
            <a:off x="1042988" y="1052513"/>
            <a:ext cx="8101012" cy="4537075"/>
          </a:xfrm>
        </p:spPr>
        <p:txBody>
          <a:bodyPr/>
          <a:lstStyle/>
          <a:p>
            <a:pPr>
              <a:buFont typeface="Wingdings" panose="05000000000000000000" pitchFamily="2" charset="2"/>
              <a:buNone/>
            </a:pPr>
            <a:endParaRPr lang="en-GB"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a:p>
            <a:r>
              <a:rPr lang="en-GB" smtClean="0">
                <a:effectLst>
                  <a:outerShdw blurRad="38100" dist="38100" dir="2700000" algn="tl">
                    <a:srgbClr val="FFFFFF"/>
                  </a:outerShdw>
                </a:effectLst>
                <a:ea typeface="ＭＳ Ｐゴシック" panose="020B0600070205080204" pitchFamily="34" charset="-128"/>
              </a:rPr>
              <a:t>Chicago-based. Over 5000 members</a:t>
            </a:r>
          </a:p>
          <a:p>
            <a:r>
              <a:rPr lang="en-GB" smtClean="0">
                <a:effectLst>
                  <a:outerShdw blurRad="38100" dist="38100" dir="2700000" algn="tl">
                    <a:srgbClr val="FFFFFF"/>
                  </a:outerShdw>
                </a:effectLst>
                <a:ea typeface="ＭＳ Ｐゴシック" panose="020B0600070205080204" pitchFamily="34" charset="-128"/>
              </a:rPr>
              <a:t>Created a Gen X / Gen Y Caucus in 2005</a:t>
            </a:r>
          </a:p>
          <a:p>
            <a:r>
              <a:rPr lang="en-GB" smtClean="0">
                <a:effectLst>
                  <a:outerShdw blurRad="38100" dist="38100" dir="2700000" algn="tl">
                    <a:srgbClr val="FFFFFF"/>
                  </a:outerShdw>
                </a:effectLst>
                <a:ea typeface="ＭＳ Ｐゴシック" panose="020B0600070205080204" pitchFamily="34" charset="-128"/>
              </a:rPr>
              <a:t>I</a:t>
            </a:r>
            <a:r>
              <a:rPr lang="en-US" smtClean="0">
                <a:effectLst>
                  <a:outerShdw blurRad="38100" dist="38100" dir="2700000" algn="tl">
                    <a:srgbClr val="FFFFFF"/>
                  </a:outerShdw>
                </a:effectLst>
                <a:ea typeface="ＭＳ Ｐゴシック" panose="020B0600070205080204" pitchFamily="34" charset="-128"/>
              </a:rPr>
              <a:t>nspired by the ‘AALL Task Force on Generation X and Generation Y’</a:t>
            </a:r>
            <a:endParaRPr lang="en-GB"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p:txBody>
      </p:sp>
      <p:pic>
        <p:nvPicPr>
          <p:cNvPr id="30725" name="Picture 4" descr="AALL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88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smtClean="0">
                <a:ea typeface="ＭＳ Ｐゴシック" panose="020B0600070205080204" pitchFamily="34" charset="-128"/>
              </a:rPr>
              <a:t>Case-study: AALL and Gen Y</a:t>
            </a:r>
          </a:p>
        </p:txBody>
      </p:sp>
      <p:sp>
        <p:nvSpPr>
          <p:cNvPr id="3" name="Content Placeholder 2"/>
          <p:cNvSpPr>
            <a:spLocks noGrp="1"/>
          </p:cNvSpPr>
          <p:nvPr>
            <p:ph idx="1"/>
          </p:nvPr>
        </p:nvSpPr>
        <p:spPr>
          <a:xfrm>
            <a:off x="1042988" y="1219200"/>
            <a:ext cx="7772400" cy="5638800"/>
          </a:xfrm>
        </p:spPr>
        <p:txBody>
          <a:bodyPr/>
          <a:lstStyle/>
          <a:p>
            <a:r>
              <a:rPr lang="en-US" sz="2800" smtClean="0">
                <a:effectLst>
                  <a:outerShdw blurRad="38100" dist="38100" dir="2700000" algn="tl">
                    <a:srgbClr val="FFFFFF"/>
                  </a:outerShdw>
                </a:effectLst>
                <a:ea typeface="ＭＳ Ｐゴシック" panose="020B0600070205080204" pitchFamily="34" charset="-128"/>
              </a:rPr>
              <a:t>Mission = To provide a forum for younger AALL members and those AALL members who are young at heart to connect with one another and foster an environment of lifetime learners within the profession</a:t>
            </a:r>
          </a:p>
          <a:p>
            <a:pPr>
              <a:buFont typeface="Wingdings" panose="05000000000000000000" pitchFamily="2" charset="2"/>
              <a:buNone/>
            </a:pPr>
            <a:endParaRPr lang="en-US" sz="2800" smtClean="0">
              <a:effectLst>
                <a:outerShdw blurRad="38100" dist="38100" dir="2700000" algn="tl">
                  <a:srgbClr val="FFFFFF"/>
                </a:outerShdw>
              </a:effectLst>
              <a:ea typeface="ＭＳ Ｐゴシック" panose="020B0600070205080204" pitchFamily="34" charset="-128"/>
            </a:endParaRPr>
          </a:p>
          <a:p>
            <a:r>
              <a:rPr lang="en-US" sz="2800" smtClean="0">
                <a:effectLst>
                  <a:outerShdw blurRad="38100" dist="38100" dir="2700000" algn="tl">
                    <a:srgbClr val="FFFFFF"/>
                  </a:outerShdw>
                </a:effectLst>
                <a:ea typeface="ＭＳ Ｐゴシック" panose="020B0600070205080204" pitchFamily="34" charset="-128"/>
              </a:rPr>
              <a:t>To be an important additional voice in the AALL organization, increase the knowledge and ability of our members, and to assist them in their continued growth toward a rewarding career</a:t>
            </a:r>
            <a:endParaRPr lang="en-GB" sz="2800"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2134656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mtClean="0">
                <a:ea typeface="ＭＳ Ｐゴシック" panose="020B0600070205080204" pitchFamily="34" charset="-128"/>
              </a:rPr>
              <a:t>Case-study: AALL and Gen Y</a:t>
            </a:r>
          </a:p>
        </p:txBody>
      </p:sp>
      <p:sp>
        <p:nvSpPr>
          <p:cNvPr id="3" name="Content Placeholder 2"/>
          <p:cNvSpPr>
            <a:spLocks noGrp="1"/>
          </p:cNvSpPr>
          <p:nvPr>
            <p:ph idx="1"/>
          </p:nvPr>
        </p:nvSpPr>
        <p:spPr>
          <a:xfrm>
            <a:off x="1042988" y="1219200"/>
            <a:ext cx="7772400" cy="5638800"/>
          </a:xfrm>
        </p:spPr>
        <p:txBody>
          <a:bodyPr/>
          <a:lstStyle/>
          <a:p>
            <a:r>
              <a:rPr lang="en-US" smtClean="0">
                <a:effectLst>
                  <a:outerShdw blurRad="38100" dist="38100" dir="2700000" algn="tl">
                    <a:srgbClr val="FFFFFF"/>
                  </a:outerShdw>
                </a:effectLst>
                <a:ea typeface="ＭＳ Ｐゴシック" panose="020B0600070205080204" pitchFamily="34" charset="-128"/>
              </a:rPr>
              <a:t>Works through sub-groups:</a:t>
            </a:r>
          </a:p>
          <a:p>
            <a:r>
              <a:rPr lang="en-US" smtClean="0">
                <a:effectLst>
                  <a:outerShdw blurRad="38100" dist="38100" dir="2700000" algn="tl">
                    <a:srgbClr val="FFFFFF"/>
                  </a:outerShdw>
                </a:effectLst>
                <a:ea typeface="ＭＳ Ｐゴシック" panose="020B0600070205080204" pitchFamily="34" charset="-128"/>
              </a:rPr>
              <a:t>Image, Newsletter, Program, Publications, Social …</a:t>
            </a:r>
          </a:p>
          <a:p>
            <a:endParaRPr lang="en-US"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a:p>
            <a:endParaRPr lang="en-GB"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117082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ea typeface="ＭＳ Ｐゴシック" panose="020B0600070205080204" pitchFamily="34" charset="-128"/>
            </a:endParaRPr>
          </a:p>
        </p:txBody>
      </p:sp>
      <p:pic>
        <p:nvPicPr>
          <p:cNvPr id="33795" name="Content Placeholder 4" descr="AALL1"/>
          <p:cNvPicPr>
            <a:picLocks noGrp="1" noChangeAspect="1"/>
          </p:cNvPicPr>
          <p:nvPr>
            <p:ph idx="1"/>
          </p:nvPr>
        </p:nvPicPr>
        <p:blipFill>
          <a:blip r:embed="rId2" cstate="print">
            <a:extLst>
              <a:ext uri="{28A0092B-C50C-407E-A947-70E740481C1C}">
                <a14:useLocalDpi xmlns:a14="http://schemas.microsoft.com/office/drawing/2010/main" val="0"/>
              </a:ext>
            </a:extLst>
          </a:blip>
          <a:srcRect l="-14241" r="-14241"/>
          <a:stretch>
            <a:fillRect/>
          </a:stretch>
        </p:blipFill>
        <p:spPr>
          <a:xfrm>
            <a:off x="-1044624" y="-171400"/>
            <a:ext cx="11268000" cy="5847949"/>
          </a:xfrm>
        </p:spPr>
      </p:pic>
    </p:spTree>
    <p:extLst>
      <p:ext uri="{BB962C8B-B14F-4D97-AF65-F5344CB8AC3E}">
        <p14:creationId xmlns:p14="http://schemas.microsoft.com/office/powerpoint/2010/main" val="251800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GB" sz="4000" smtClean="0">
                <a:ea typeface="ＭＳ Ｐゴシック" panose="020B0600070205080204" pitchFamily="34" charset="-128"/>
              </a:rPr>
              <a:t>Which generation are YOU ?</a:t>
            </a:r>
            <a:endParaRPr lang="en-US" smtClean="0">
              <a:ea typeface="ＭＳ Ｐゴシック" panose="020B0600070205080204" pitchFamily="34" charset="-128"/>
            </a:endParaRPr>
          </a:p>
        </p:txBody>
      </p:sp>
      <p:sp>
        <p:nvSpPr>
          <p:cNvPr id="310275" name="Rectangle 3"/>
          <p:cNvSpPr>
            <a:spLocks noGrp="1" noChangeArrowheads="1"/>
          </p:cNvSpPr>
          <p:nvPr>
            <p:ph type="body" idx="1"/>
          </p:nvPr>
        </p:nvSpPr>
        <p:spPr>
          <a:xfrm>
            <a:off x="1042988" y="1628775"/>
            <a:ext cx="7772400" cy="4464050"/>
          </a:xfrm>
        </p:spPr>
        <p:txBody>
          <a:bodyPr/>
          <a:lstStyle/>
          <a:p>
            <a:pPr eaLnBrk="1" hangingPunct="1">
              <a:lnSpc>
                <a:spcPct val="90000"/>
              </a:lnSpc>
              <a:buFont typeface="Wingdings" panose="05000000000000000000" pitchFamily="2" charset="2"/>
              <a:buNone/>
            </a:pPr>
            <a:r>
              <a:rPr lang="en-GB" sz="3600" smtClean="0">
                <a:solidFill>
                  <a:srgbClr val="CC0000"/>
                </a:solidFill>
                <a:effectLst>
                  <a:outerShdw blurRad="38100" dist="38100" dir="2700000" algn="tl">
                    <a:srgbClr val="FFFFFF"/>
                  </a:outerShdw>
                </a:effectLst>
                <a:ea typeface="ＭＳ Ｐゴシック" panose="020B0600070205080204" pitchFamily="34" charset="-128"/>
              </a:rPr>
              <a:t>Four</a:t>
            </a:r>
            <a:r>
              <a:rPr lang="en-GB" sz="2800" smtClean="0">
                <a:effectLst>
                  <a:outerShdw blurRad="38100" dist="38100" dir="2700000" algn="tl">
                    <a:srgbClr val="FFFFFF"/>
                  </a:outerShdw>
                </a:effectLst>
                <a:ea typeface="ＭＳ Ｐゴシック" panose="020B0600070205080204" pitchFamily="34" charset="-128"/>
              </a:rPr>
              <a:t> generations in the active population:</a:t>
            </a:r>
          </a:p>
          <a:p>
            <a:pPr eaLnBrk="1" hangingPunct="1">
              <a:lnSpc>
                <a:spcPct val="90000"/>
              </a:lnSpc>
            </a:pPr>
            <a:r>
              <a:rPr lang="en-US" sz="2800" u="sng"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Traditionalists</a:t>
            </a:r>
            <a:r>
              <a:rPr lang="en-US" sz="280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 born between 1925 and 1942</a:t>
            </a:r>
            <a:r>
              <a:rPr lang="en-US" sz="2800" smtClean="0">
                <a:effectLst>
                  <a:outerShdw blurRad="38100" dist="38100" dir="2700000" algn="tl">
                    <a:srgbClr val="FFFFFF"/>
                  </a:outerShdw>
                </a:effectLst>
                <a:ea typeface="ＭＳ Ｐゴシック" panose="020B0600070205080204" pitchFamily="34" charset="-128"/>
              </a:rPr>
              <a:t> – mainly retired</a:t>
            </a:r>
          </a:p>
          <a:p>
            <a:pPr eaLnBrk="1" hangingPunct="1">
              <a:lnSpc>
                <a:spcPct val="90000"/>
              </a:lnSpc>
            </a:pPr>
            <a:r>
              <a:rPr lang="en-US" sz="2800" u="sng"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Baby Boomers</a:t>
            </a:r>
            <a:r>
              <a:rPr lang="en-US" sz="280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 born between 1943 and 1960 – beginning to retire</a:t>
            </a:r>
          </a:p>
          <a:p>
            <a:pPr eaLnBrk="1" hangingPunct="1">
              <a:lnSpc>
                <a:spcPct val="90000"/>
              </a:lnSpc>
            </a:pPr>
            <a:r>
              <a:rPr lang="en-GB" sz="2800" u="sng"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Generation X</a:t>
            </a:r>
            <a:r>
              <a:rPr lang="en-GB" sz="280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 born between 1961 and 1976 </a:t>
            </a:r>
          </a:p>
          <a:p>
            <a:pPr eaLnBrk="1" hangingPunct="1">
              <a:lnSpc>
                <a:spcPct val="90000"/>
              </a:lnSpc>
              <a:buFont typeface="Wingdings" panose="05000000000000000000" pitchFamily="2" charset="2"/>
              <a:buNone/>
            </a:pPr>
            <a:r>
              <a:rPr lang="en-GB" sz="280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	- managing</a:t>
            </a:r>
          </a:p>
          <a:p>
            <a:pPr eaLnBrk="1" hangingPunct="1">
              <a:lnSpc>
                <a:spcPct val="90000"/>
              </a:lnSpc>
            </a:pPr>
            <a:r>
              <a:rPr lang="en-GB" sz="2800" u="sng"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Generation Y</a:t>
            </a:r>
            <a:r>
              <a:rPr lang="en-GB" sz="280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 born between 1977 and 1995</a:t>
            </a:r>
            <a:r>
              <a:rPr lang="en-US" sz="2800" smtClean="0">
                <a:effectLst>
                  <a:outerShdw blurRad="38100" dist="38100" dir="2700000" algn="tl">
                    <a:srgbClr val="FFFFFF"/>
                  </a:outerShdw>
                </a:effectLst>
                <a:ea typeface="ＭＳ Ｐゴシック" panose="020B0600070205080204" pitchFamily="34" charset="-128"/>
              </a:rPr>
              <a:t> </a:t>
            </a:r>
          </a:p>
          <a:p>
            <a:pPr eaLnBrk="1" hangingPunct="1">
              <a:lnSpc>
                <a:spcPct val="90000"/>
              </a:lnSpc>
              <a:buFont typeface="Wingdings" panose="05000000000000000000" pitchFamily="2" charset="2"/>
              <a:buNone/>
            </a:pPr>
            <a:r>
              <a:rPr lang="en-US" sz="2800" smtClean="0">
                <a:effectLst>
                  <a:outerShdw blurRad="38100" dist="38100" dir="2700000" algn="tl">
                    <a:srgbClr val="FFFFFF"/>
                  </a:outerShdw>
                </a:effectLst>
                <a:ea typeface="ＭＳ Ｐゴシック" panose="020B0600070205080204" pitchFamily="34" charset="-128"/>
              </a:rPr>
              <a:t>	- </a:t>
            </a:r>
            <a:r>
              <a:rPr lang="en-US" sz="2800" u="sng" smtClean="0">
                <a:effectLst>
                  <a:outerShdw blurRad="38100" dist="38100" dir="2700000" algn="tl">
                    <a:srgbClr val="FFFFFF"/>
                  </a:outerShdw>
                </a:effectLst>
                <a:ea typeface="ＭＳ Ｐゴシック" panose="020B0600070205080204" pitchFamily="34" charset="-128"/>
              </a:rPr>
              <a:t>demanding</a:t>
            </a:r>
            <a:endParaRPr lang="en-GB" sz="2800" u="sng"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3181540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ea typeface="ＭＳ Ｐゴシック" panose="020B0600070205080204" pitchFamily="34" charset="-128"/>
            </a:endParaRPr>
          </a:p>
        </p:txBody>
      </p:sp>
      <p:pic>
        <p:nvPicPr>
          <p:cNvPr id="34819" name="Content Placeholder 4" descr="AALL3.pdf"/>
          <p:cNvPicPr>
            <a:picLocks noGrp="1" noChangeAspect="1"/>
          </p:cNvPicPr>
          <p:nvPr>
            <p:ph idx="1"/>
          </p:nvPr>
        </p:nvPicPr>
        <p:blipFill>
          <a:blip r:embed="rId2" cstate="print">
            <a:extLst>
              <a:ext uri="{28A0092B-C50C-407E-A947-70E740481C1C}">
                <a14:useLocalDpi xmlns:a14="http://schemas.microsoft.com/office/drawing/2010/main" val="0"/>
              </a:ext>
            </a:extLst>
          </a:blip>
          <a:srcRect l="-60847" r="-60847"/>
          <a:stretch>
            <a:fillRect/>
          </a:stretch>
        </p:blipFill>
        <p:spPr>
          <a:xfrm>
            <a:off x="457200" y="685800"/>
            <a:ext cx="8358188" cy="5562600"/>
          </a:xfrm>
        </p:spPr>
      </p:pic>
    </p:spTree>
    <p:extLst>
      <p:ext uri="{BB962C8B-B14F-4D97-AF65-F5344CB8AC3E}">
        <p14:creationId xmlns:p14="http://schemas.microsoft.com/office/powerpoint/2010/main" val="429422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ea typeface="ＭＳ Ｐゴシック" panose="020B0600070205080204" pitchFamily="34" charset="-128"/>
            </a:endParaRPr>
          </a:p>
        </p:txBody>
      </p:sp>
      <p:pic>
        <p:nvPicPr>
          <p:cNvPr id="35843" name="Content Placeholder 4" descr="AALL4.pdf"/>
          <p:cNvPicPr>
            <a:picLocks noGrp="1" noChangeAspect="1"/>
          </p:cNvPicPr>
          <p:nvPr>
            <p:ph idx="1"/>
          </p:nvPr>
        </p:nvPicPr>
        <p:blipFill>
          <a:blip r:embed="rId2" cstate="print">
            <a:extLst>
              <a:ext uri="{28A0092B-C50C-407E-A947-70E740481C1C}">
                <a14:useLocalDpi xmlns:a14="http://schemas.microsoft.com/office/drawing/2010/main" val="0"/>
              </a:ext>
            </a:extLst>
          </a:blip>
          <a:srcRect l="-60847" r="-60847"/>
          <a:stretch>
            <a:fillRect/>
          </a:stretch>
        </p:blipFill>
        <p:spPr>
          <a:xfrm>
            <a:off x="1042988" y="1052513"/>
            <a:ext cx="8101012" cy="5119687"/>
          </a:xfrm>
        </p:spPr>
      </p:pic>
    </p:spTree>
    <p:extLst>
      <p:ext uri="{BB962C8B-B14F-4D97-AF65-F5344CB8AC3E}">
        <p14:creationId xmlns:p14="http://schemas.microsoft.com/office/powerpoint/2010/main" val="1295597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258888" y="260350"/>
            <a:ext cx="7273925" cy="1143000"/>
          </a:xfrm>
        </p:spPr>
        <p:txBody>
          <a:bodyPr>
            <a:noAutofit/>
          </a:bodyPr>
          <a:lstStyle/>
          <a:p>
            <a:pPr eaLnBrk="1" hangingPunct="1"/>
            <a:r>
              <a:rPr lang="en-GB" sz="4000" dirty="0" smtClean="0">
                <a:ea typeface="ＭＳ Ｐゴシック" panose="020B0600070205080204" pitchFamily="34" charset="-128"/>
              </a:rPr>
              <a:t>Designing events that will attract Generation Y</a:t>
            </a:r>
            <a:endParaRPr lang="en-US" sz="4000" dirty="0" smtClean="0">
              <a:ea typeface="ＭＳ Ｐゴシック" panose="020B0600070205080204" pitchFamily="34" charset="-128"/>
            </a:endParaRPr>
          </a:p>
        </p:txBody>
      </p:sp>
      <p:sp>
        <p:nvSpPr>
          <p:cNvPr id="322563" name="Rectangle 3"/>
          <p:cNvSpPr>
            <a:spLocks noGrp="1" noChangeArrowheads="1"/>
          </p:cNvSpPr>
          <p:nvPr>
            <p:ph type="body" idx="1"/>
          </p:nvPr>
        </p:nvSpPr>
        <p:spPr>
          <a:xfrm>
            <a:off x="1042988" y="1628775"/>
            <a:ext cx="7772400" cy="3960813"/>
          </a:xfrm>
        </p:spPr>
        <p:txBody>
          <a:bodyPr>
            <a:normAutofit lnSpcReduction="10000"/>
          </a:bodyPr>
          <a:lstStyle/>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They like to be asked for their opinions, suggestions</a:t>
            </a:r>
          </a:p>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They love interactivity</a:t>
            </a:r>
          </a:p>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They want involvement at the </a:t>
            </a:r>
            <a:r>
              <a:rPr lang="en-GB" u="sng" dirty="0" smtClean="0">
                <a:effectLst>
                  <a:outerShdw blurRad="38100" dist="38100" dir="2700000" algn="tl">
                    <a:srgbClr val="FFFFFF"/>
                  </a:outerShdw>
                </a:effectLst>
                <a:ea typeface="ＭＳ Ｐゴシック" panose="020B0600070205080204" pitchFamily="34" charset="-128"/>
              </a:rPr>
              <a:t>planning</a:t>
            </a:r>
            <a:r>
              <a:rPr lang="en-GB" dirty="0" smtClean="0">
                <a:effectLst>
                  <a:outerShdw blurRad="38100" dist="38100" dir="2700000" algn="tl">
                    <a:srgbClr val="FFFFFF"/>
                  </a:outerShdw>
                </a:effectLst>
                <a:ea typeface="ＭＳ Ｐゴシック" panose="020B0600070205080204" pitchFamily="34" charset="-128"/>
              </a:rPr>
              <a:t> stage</a:t>
            </a:r>
          </a:p>
          <a:p>
            <a:pPr eaLnBrk="1" hangingPunct="1">
              <a:lnSpc>
                <a:spcPct val="90000"/>
              </a:lnSpc>
              <a:buFontTx/>
              <a:buChar char="-"/>
            </a:pPr>
            <a:r>
              <a:rPr lang="en-GB" dirty="0" smtClean="0">
                <a:effectLst>
                  <a:outerShdw blurRad="38100" dist="38100" dir="2700000" algn="tl">
                    <a:srgbClr val="FFFFFF"/>
                  </a:outerShdw>
                </a:effectLst>
                <a:ea typeface="ＭＳ Ｐゴシック" panose="020B0600070205080204" pitchFamily="34" charset="-128"/>
              </a:rPr>
              <a:t>Choice of destination </a:t>
            </a:r>
          </a:p>
          <a:p>
            <a:pPr eaLnBrk="1" hangingPunct="1">
              <a:lnSpc>
                <a:spcPct val="90000"/>
              </a:lnSpc>
              <a:buFontTx/>
              <a:buChar char="-"/>
            </a:pPr>
            <a:r>
              <a:rPr lang="en-GB" dirty="0" smtClean="0">
                <a:effectLst>
                  <a:outerShdw blurRad="38100" dist="38100" dir="2700000" algn="tl">
                    <a:srgbClr val="FFFFFF"/>
                  </a:outerShdw>
                </a:effectLst>
                <a:ea typeface="ＭＳ Ｐゴシック" panose="020B0600070205080204" pitchFamily="34" charset="-128"/>
              </a:rPr>
              <a:t>Choice of topics, speakers</a:t>
            </a:r>
          </a:p>
          <a:p>
            <a:pPr eaLnBrk="1" hangingPunct="1">
              <a:lnSpc>
                <a:spcPct val="90000"/>
              </a:lnSpc>
              <a:buFontTx/>
              <a:buChar char="-"/>
            </a:pPr>
            <a:r>
              <a:rPr lang="en-GB" dirty="0" smtClean="0">
                <a:effectLst>
                  <a:outerShdw blurRad="38100" dist="38100" dir="2700000" algn="tl">
                    <a:srgbClr val="FFFFFF"/>
                  </a:outerShdw>
                </a:effectLst>
                <a:ea typeface="ＭＳ Ｐゴシック" panose="020B0600070205080204" pitchFamily="34" charset="-128"/>
              </a:rPr>
              <a:t>Choice of social activities</a:t>
            </a:r>
            <a:endParaRPr lang="en-US"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267169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1116013" y="0"/>
            <a:ext cx="5111750" cy="1844675"/>
          </a:xfrm>
        </p:spPr>
        <p:txBody>
          <a:bodyPr/>
          <a:lstStyle/>
          <a:p>
            <a:pPr eaLnBrk="1" hangingPunct="1"/>
            <a:r>
              <a:rPr lang="en-GB" smtClean="0">
                <a:ea typeface="ＭＳ Ｐゴシック" panose="020B0600070205080204" pitchFamily="34" charset="-128"/>
              </a:rPr>
              <a:t>From speakers, they want -</a:t>
            </a:r>
            <a:endParaRPr lang="en-US" smtClean="0">
              <a:ea typeface="ＭＳ Ｐゴシック" panose="020B0600070205080204" pitchFamily="34" charset="-128"/>
            </a:endParaRPr>
          </a:p>
        </p:txBody>
      </p:sp>
      <p:sp>
        <p:nvSpPr>
          <p:cNvPr id="324611" name="Rectangle 3"/>
          <p:cNvSpPr>
            <a:spLocks noGrp="1" noChangeArrowheads="1"/>
          </p:cNvSpPr>
          <p:nvPr>
            <p:ph type="body" idx="1"/>
          </p:nvPr>
        </p:nvSpPr>
        <p:spPr>
          <a:xfrm>
            <a:off x="1042988" y="2060575"/>
            <a:ext cx="7921625" cy="4248150"/>
          </a:xfrm>
        </p:spPr>
        <p:txBody>
          <a:bodyPr/>
          <a:lstStyle/>
          <a:p>
            <a:pPr marL="381000" indent="-381000" eaLnBrk="1" hangingPunct="1">
              <a:lnSpc>
                <a:spcPct val="90000"/>
              </a:lnSpc>
            </a:pPr>
            <a:r>
              <a:rPr lang="en-GB" sz="2800" smtClean="0">
                <a:effectLst>
                  <a:outerShdw blurRad="38100" dist="38100" dir="2700000" algn="tl">
                    <a:srgbClr val="FFFFFF"/>
                  </a:outerShdw>
                </a:effectLst>
                <a:ea typeface="ＭＳ Ｐゴシック" panose="020B0600070205080204" pitchFamily="34" charset="-128"/>
              </a:rPr>
              <a:t>SHORTER presentations</a:t>
            </a:r>
          </a:p>
          <a:p>
            <a:pPr marL="381000" indent="-381000" eaLnBrk="1" hangingPunct="1">
              <a:lnSpc>
                <a:spcPct val="90000"/>
              </a:lnSpc>
            </a:pPr>
            <a:r>
              <a:rPr lang="en-US" sz="2800" smtClean="0">
                <a:effectLst>
                  <a:outerShdw blurRad="38100" dist="38100" dir="2700000" algn="tl">
                    <a:srgbClr val="FFFFFF"/>
                  </a:outerShdw>
                </a:effectLst>
                <a:ea typeface="ＭＳ Ｐゴシック" panose="020B0600070205080204" pitchFamily="34" charset="-128"/>
              </a:rPr>
              <a:t>Infotainment / </a:t>
            </a:r>
            <a:r>
              <a:rPr lang="en-GB" sz="2800" smtClean="0">
                <a:effectLst>
                  <a:outerShdw blurRad="38100" dist="38100" dir="2700000" algn="tl">
                    <a:srgbClr val="FFFFFF"/>
                  </a:outerShdw>
                </a:effectLst>
                <a:ea typeface="ＭＳ Ｐゴシック" panose="020B0600070205080204" pitchFamily="34" charset="-128"/>
              </a:rPr>
              <a:t>Edutainment</a:t>
            </a:r>
          </a:p>
          <a:p>
            <a:pPr marL="381000" indent="-381000" eaLnBrk="1" hangingPunct="1">
              <a:lnSpc>
                <a:spcPct val="90000"/>
              </a:lnSpc>
            </a:pPr>
            <a:r>
              <a:rPr lang="en-US" sz="2800" smtClean="0">
                <a:effectLst>
                  <a:outerShdw blurRad="38100" dist="38100" dir="2700000" algn="tl">
                    <a:srgbClr val="FFFFFF"/>
                  </a:outerShdw>
                </a:effectLst>
                <a:ea typeface="ＭＳ Ｐゴシック" panose="020B0600070205080204" pitchFamily="34" charset="-128"/>
              </a:rPr>
              <a:t>‘The adult learners of today expect "infotainment," the delivery of information in an entertaining format… There aren't many places that people go where they are not treated to a ‘</a:t>
            </a:r>
            <a:r>
              <a:rPr lang="en-US" sz="2800" u="sng" smtClean="0">
                <a:effectLst>
                  <a:outerShdw blurRad="38100" dist="38100" dir="2700000" algn="tl">
                    <a:srgbClr val="FFFFFF"/>
                  </a:outerShdw>
                </a:effectLst>
                <a:ea typeface="ＭＳ Ｐゴシック" panose="020B0600070205080204" pitchFamily="34" charset="-128"/>
              </a:rPr>
              <a:t>show</a:t>
            </a:r>
            <a:r>
              <a:rPr lang="en-US" sz="2800" smtClean="0">
                <a:effectLst>
                  <a:outerShdw blurRad="38100" dist="38100" dir="2700000" algn="tl">
                    <a:srgbClr val="FFFFFF"/>
                  </a:outerShdw>
                </a:effectLst>
                <a:ea typeface="ＭＳ Ｐゴシック" panose="020B0600070205080204" pitchFamily="34" charset="-128"/>
              </a:rPr>
              <a:t>’ - and meetings are no exception’.</a:t>
            </a:r>
          </a:p>
          <a:p>
            <a:pPr marL="381000" indent="-381000" eaLnBrk="1" hangingPunct="1">
              <a:lnSpc>
                <a:spcPct val="90000"/>
              </a:lnSpc>
              <a:buFont typeface="Wingdings" panose="05000000000000000000" pitchFamily="2" charset="2"/>
              <a:buNone/>
            </a:pPr>
            <a:endParaRPr lang="en-US" sz="2800" smtClean="0">
              <a:effectLst>
                <a:outerShdw blurRad="38100" dist="38100" dir="2700000" algn="tl">
                  <a:srgbClr val="FFFFFF"/>
                </a:outerShdw>
              </a:effectLst>
              <a:ea typeface="ＭＳ Ｐゴシック" panose="020B0600070205080204" pitchFamily="34" charset="-128"/>
            </a:endParaRPr>
          </a:p>
          <a:p>
            <a:pPr marL="381000" indent="-381000" eaLnBrk="1" hangingPunct="1">
              <a:lnSpc>
                <a:spcPct val="90000"/>
              </a:lnSpc>
              <a:buFont typeface="Wingdings" panose="05000000000000000000" pitchFamily="2" charset="2"/>
              <a:buNone/>
            </a:pPr>
            <a:r>
              <a:rPr lang="en-GB" sz="1400" b="1" smtClean="0">
                <a:effectLst>
                  <a:outerShdw blurRad="38100" dist="38100" dir="2700000" algn="tl">
                    <a:srgbClr val="FFFFFF"/>
                  </a:outerShdw>
                </a:effectLst>
                <a:ea typeface="ＭＳ Ｐゴシック" panose="020B0600070205080204" pitchFamily="34" charset="-128"/>
              </a:rPr>
              <a:t>Ramsborg G and Tinnish S</a:t>
            </a:r>
            <a:r>
              <a:rPr lang="en-GB" sz="1400" b="1" i="1" smtClean="0">
                <a:effectLst>
                  <a:outerShdw blurRad="38100" dist="38100" dir="2700000" algn="tl">
                    <a:srgbClr val="FFFFFF"/>
                  </a:outerShdw>
                </a:effectLst>
                <a:ea typeface="ＭＳ Ｐゴシック" panose="020B0600070205080204" pitchFamily="34" charset="-128"/>
              </a:rPr>
              <a:t>, How Adults Learn, Part 2</a:t>
            </a:r>
            <a:r>
              <a:rPr lang="en-GB" sz="1400" b="1" smtClean="0">
                <a:effectLst>
                  <a:outerShdw blurRad="38100" dist="38100" dir="2700000" algn="tl">
                    <a:srgbClr val="FFFFFF"/>
                  </a:outerShdw>
                </a:effectLst>
                <a:ea typeface="ＭＳ Ｐゴシック" panose="020B0600070205080204" pitchFamily="34" charset="-128"/>
              </a:rPr>
              <a:t>, from Convene magazine (PCMA), February 2008. </a:t>
            </a:r>
            <a:endParaRPr lang="en-US" sz="1400" b="1" smtClean="0">
              <a:effectLst>
                <a:outerShdw blurRad="38100" dist="38100" dir="2700000" algn="tl">
                  <a:srgbClr val="FFFFFF"/>
                </a:outerShdw>
              </a:effectLst>
              <a:ea typeface="ＭＳ Ｐゴシック" panose="020B0600070205080204" pitchFamily="34" charset="-128"/>
            </a:endParaRPr>
          </a:p>
        </p:txBody>
      </p:sp>
      <p:pic>
        <p:nvPicPr>
          <p:cNvPr id="37893" name="Picture 4" descr="MCEdix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488" y="0"/>
            <a:ext cx="28305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94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1331913" y="0"/>
            <a:ext cx="7272337" cy="990600"/>
          </a:xfrm>
        </p:spPr>
        <p:txBody>
          <a:bodyPr/>
          <a:lstStyle/>
          <a:p>
            <a:pPr eaLnBrk="1" hangingPunct="1"/>
            <a:r>
              <a:rPr lang="en-GB" smtClean="0">
                <a:ea typeface="ＭＳ Ｐゴシック" panose="020B0600070205080204" pitchFamily="34" charset="-128"/>
              </a:rPr>
              <a:t>From speakers, they want -</a:t>
            </a:r>
            <a:endParaRPr lang="en-US" smtClean="0">
              <a:ea typeface="ＭＳ Ｐゴシック" panose="020B0600070205080204" pitchFamily="34" charset="-128"/>
            </a:endParaRPr>
          </a:p>
        </p:txBody>
      </p:sp>
      <p:sp>
        <p:nvSpPr>
          <p:cNvPr id="323587" name="Rectangle 3"/>
          <p:cNvSpPr>
            <a:spLocks noGrp="1" noChangeArrowheads="1"/>
          </p:cNvSpPr>
          <p:nvPr>
            <p:ph type="body" idx="1"/>
          </p:nvPr>
        </p:nvSpPr>
        <p:spPr>
          <a:xfrm>
            <a:off x="1042988" y="1268413"/>
            <a:ext cx="8101012" cy="4857750"/>
          </a:xfrm>
        </p:spPr>
        <p:txBody>
          <a:bodyPr/>
          <a:lstStyle/>
          <a:p>
            <a:pPr eaLnBrk="1" hangingPunct="1">
              <a:lnSpc>
                <a:spcPct val="90000"/>
              </a:lnSpc>
            </a:pPr>
            <a:r>
              <a:rPr lang="en-US" sz="2800" smtClean="0">
                <a:effectLst>
                  <a:outerShdw blurRad="38100" dist="38100" dir="2700000" algn="tl">
                    <a:srgbClr val="FFFFFF"/>
                  </a:outerShdw>
                </a:effectLst>
                <a:ea typeface="ＭＳ Ｐゴシック" panose="020B0600070205080204" pitchFamily="34" charset="-128"/>
              </a:rPr>
              <a:t>Information that can help them advance in their current jobs or become better prepared when they move on.  Motivational speakers don’t motivate them.</a:t>
            </a:r>
          </a:p>
          <a:p>
            <a:pPr eaLnBrk="1" hangingPunct="1">
              <a:lnSpc>
                <a:spcPct val="90000"/>
              </a:lnSpc>
            </a:pPr>
            <a:r>
              <a:rPr lang="en-US" sz="2800" smtClean="0">
                <a:effectLst>
                  <a:outerShdw blurRad="38100" dist="38100" dir="2700000" algn="tl">
                    <a:srgbClr val="FFFFFF"/>
                  </a:outerShdw>
                </a:effectLst>
                <a:ea typeface="ＭＳ Ｐゴシック" panose="020B0600070205080204" pitchFamily="34" charset="-128"/>
              </a:rPr>
              <a:t>Information they cannot get off the Internet or from a book.</a:t>
            </a:r>
          </a:p>
          <a:p>
            <a:pPr eaLnBrk="1" hangingPunct="1">
              <a:lnSpc>
                <a:spcPct val="90000"/>
              </a:lnSpc>
            </a:pPr>
            <a:r>
              <a:rPr lang="en-US" sz="2800" smtClean="0">
                <a:effectLst>
                  <a:outerShdw blurRad="38100" dist="38100" dir="2700000" algn="tl">
                    <a:srgbClr val="FFFFFF"/>
                  </a:outerShdw>
                </a:effectLst>
                <a:ea typeface="ＭＳ Ｐゴシック" panose="020B0600070205080204" pitchFamily="34" charset="-128"/>
              </a:rPr>
              <a:t>Speakers who are in a position of power.  They want to know how the ‘game’ is played.</a:t>
            </a:r>
          </a:p>
          <a:p>
            <a:pPr eaLnBrk="1" hangingPunct="1">
              <a:lnSpc>
                <a:spcPct val="90000"/>
              </a:lnSpc>
            </a:pPr>
            <a:r>
              <a:rPr lang="en-US" sz="2800" smtClean="0">
                <a:effectLst>
                  <a:outerShdw blurRad="38100" dist="38100" dir="2700000" algn="tl">
                    <a:srgbClr val="FFFFFF"/>
                  </a:outerShdw>
                </a:effectLst>
                <a:ea typeface="ＭＳ Ｐゴシック" panose="020B0600070205080204" pitchFamily="34" charset="-128"/>
              </a:rPr>
              <a:t>PowerPoint to be used correctly: </a:t>
            </a:r>
            <a:br>
              <a:rPr lang="en-US" sz="2800" smtClean="0">
                <a:effectLst>
                  <a:outerShdw blurRad="38100" dist="38100" dir="2700000" algn="tl">
                    <a:srgbClr val="FFFFFF"/>
                  </a:outerShdw>
                </a:effectLst>
                <a:ea typeface="ＭＳ Ｐゴシック" panose="020B0600070205080204" pitchFamily="34" charset="-128"/>
              </a:rPr>
            </a:br>
            <a:endParaRPr lang="en-US" sz="280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buFont typeface="Wingdings" panose="05000000000000000000" pitchFamily="2" charset="2"/>
              <a:buNone/>
            </a:pPr>
            <a:r>
              <a:rPr lang="en-US" sz="1800" b="1" smtClean="0">
                <a:effectLst>
                  <a:outerShdw blurRad="38100" dist="38100" dir="2700000" algn="tl">
                    <a:srgbClr val="FFFFFF"/>
                  </a:outerShdw>
                </a:effectLst>
                <a:ea typeface="ＭＳ Ｐゴシック" panose="020B0600070205080204" pitchFamily="34" charset="-128"/>
              </a:rPr>
              <a:t>(Ann Fishman   www.annfishman.com)</a:t>
            </a:r>
          </a:p>
        </p:txBody>
      </p:sp>
    </p:spTree>
    <p:extLst>
      <p:ext uri="{BB962C8B-B14F-4D97-AF65-F5344CB8AC3E}">
        <p14:creationId xmlns:p14="http://schemas.microsoft.com/office/powerpoint/2010/main" val="3260158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143000" y="404813"/>
            <a:ext cx="7772400" cy="1655762"/>
          </a:xfrm>
        </p:spPr>
        <p:txBody>
          <a:bodyPr>
            <a:normAutofit fontScale="90000"/>
          </a:bodyPr>
          <a:lstStyle/>
          <a:p>
            <a:pPr eaLnBrk="1" hangingPunct="1"/>
            <a:r>
              <a:rPr lang="en-GB" sz="4000" b="1" dirty="0" smtClean="0">
                <a:ea typeface="ＭＳ Ｐゴシック" panose="020B0600070205080204" pitchFamily="34" charset="-128"/>
              </a:rPr>
              <a:t/>
            </a:r>
            <a:br>
              <a:rPr lang="en-GB" sz="4000" b="1" dirty="0" smtClean="0">
                <a:ea typeface="ＭＳ Ｐゴシック" panose="020B0600070205080204" pitchFamily="34" charset="-128"/>
              </a:rPr>
            </a:br>
            <a:r>
              <a:rPr lang="en-GB" sz="4000" b="1" dirty="0" smtClean="0">
                <a:ea typeface="ＭＳ Ｐゴシック" panose="020B0600070205080204" pitchFamily="34" charset="-128"/>
              </a:rPr>
              <a:t>Networking</a:t>
            </a:r>
            <a:br>
              <a:rPr lang="en-GB" sz="4000" b="1" dirty="0" smtClean="0">
                <a:ea typeface="ＭＳ Ｐゴシック" panose="020B0600070205080204" pitchFamily="34" charset="-128"/>
              </a:rPr>
            </a:br>
            <a:r>
              <a:rPr lang="en-GB" sz="4000" b="1" dirty="0" smtClean="0">
                <a:ea typeface="ＭＳ Ｐゴシック" panose="020B0600070205080204" pitchFamily="34" charset="-128"/>
              </a:rPr>
              <a:t>- more STRUCTURE required</a:t>
            </a:r>
            <a:br>
              <a:rPr lang="en-GB" sz="4000" b="1" dirty="0" smtClean="0">
                <a:ea typeface="ＭＳ Ｐゴシック" panose="020B0600070205080204" pitchFamily="34" charset="-128"/>
              </a:rPr>
            </a:br>
            <a:endParaRPr lang="en-GB" sz="3200" b="1" u="sng" dirty="0" smtClean="0">
              <a:solidFill>
                <a:srgbClr val="FFFF00"/>
              </a:solidFill>
              <a:ea typeface="ＭＳ Ｐゴシック" panose="020B0600070205080204" pitchFamily="34" charset="-128"/>
            </a:endParaRPr>
          </a:p>
        </p:txBody>
      </p:sp>
      <p:sp>
        <p:nvSpPr>
          <p:cNvPr id="343043" name="Rectangle 3"/>
          <p:cNvSpPr>
            <a:spLocks noGrp="1" noChangeArrowheads="1"/>
          </p:cNvSpPr>
          <p:nvPr>
            <p:ph type="body" sz="half" idx="1"/>
          </p:nvPr>
        </p:nvSpPr>
        <p:spPr/>
        <p:txBody>
          <a:bodyPr/>
          <a:lstStyle/>
          <a:p>
            <a:pPr eaLnBrk="1" hangingPunct="1">
              <a:buFont typeface="Wingdings" panose="05000000000000000000" pitchFamily="2" charset="2"/>
              <a:buNone/>
            </a:pPr>
            <a:endParaRPr lang="en-GB" sz="1800" b="1" dirty="0" smtClean="0">
              <a:effectLst>
                <a:outerShdw blurRad="38100" dist="38100" dir="2700000" algn="tl">
                  <a:srgbClr val="FFFFFF"/>
                </a:outerShdw>
              </a:effectLst>
              <a:latin typeface="Arial" panose="020B0604020202020204" pitchFamily="34" charset="0"/>
              <a:ea typeface="ＭＳ Ｐゴシック" panose="020B0600070205080204" pitchFamily="34" charset="-128"/>
            </a:endParaRPr>
          </a:p>
          <a:p>
            <a:pPr eaLnBrk="1" hangingPunct="1">
              <a:buFont typeface="Wingdings" panose="05000000000000000000" pitchFamily="2" charset="2"/>
              <a:buNone/>
            </a:pPr>
            <a:endParaRPr lang="en-GB" sz="1800" b="1" dirty="0" smtClean="0">
              <a:effectLst>
                <a:outerShdw blurRad="38100" dist="38100" dir="2700000" algn="tl">
                  <a:srgbClr val="FFFFFF"/>
                </a:outerShdw>
              </a:effectLst>
              <a:latin typeface="Arial" panose="020B0604020202020204" pitchFamily="34" charset="0"/>
              <a:ea typeface="ＭＳ Ｐゴシック" panose="020B0600070205080204" pitchFamily="34" charset="-128"/>
            </a:endParaRPr>
          </a:p>
        </p:txBody>
      </p:sp>
      <p:pic>
        <p:nvPicPr>
          <p:cNvPr id="39941" name="Picture 4" descr="22910982">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97287" y="2996952"/>
            <a:ext cx="2663825" cy="2362200"/>
          </a:xfrm>
        </p:spPr>
      </p:pic>
    </p:spTree>
    <p:extLst>
      <p:ext uri="{BB962C8B-B14F-4D97-AF65-F5344CB8AC3E}">
        <p14:creationId xmlns:p14="http://schemas.microsoft.com/office/powerpoint/2010/main" val="13105403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GB" sz="4000" b="1" smtClean="0">
                <a:latin typeface="Arial" panose="020B0604020202020204" pitchFamily="34" charset="0"/>
                <a:ea typeface="ＭＳ Ｐゴシック" panose="020B0600070205080204" pitchFamily="34" charset="-128"/>
              </a:rPr>
              <a:t>Social legacy</a:t>
            </a:r>
          </a:p>
        </p:txBody>
      </p:sp>
      <p:sp>
        <p:nvSpPr>
          <p:cNvPr id="339971" name="Rectangle 3"/>
          <p:cNvSpPr>
            <a:spLocks noGrp="1" noChangeArrowheads="1"/>
          </p:cNvSpPr>
          <p:nvPr>
            <p:ph type="body" sz="half" idx="1"/>
          </p:nvPr>
        </p:nvSpPr>
        <p:spPr>
          <a:xfrm>
            <a:off x="1042988" y="1484313"/>
            <a:ext cx="3810000" cy="4105275"/>
          </a:xfrm>
        </p:spPr>
        <p:txBody>
          <a:bodyPr/>
          <a:lstStyle/>
          <a:p>
            <a:pPr eaLnBrk="1" hangingPunct="1"/>
            <a:r>
              <a:rPr lang="en-GB" sz="2800" b="1" smtClean="0">
                <a:effectLst>
                  <a:outerShdw blurRad="38100" dist="38100" dir="2700000" algn="tl">
                    <a:srgbClr val="FFFFFF"/>
                  </a:outerShdw>
                </a:effectLst>
                <a:latin typeface="Arial" panose="020B0604020202020204" pitchFamily="34" charset="0"/>
                <a:ea typeface="ＭＳ Ｐゴシック" panose="020B0600070205080204" pitchFamily="34" charset="-128"/>
              </a:rPr>
              <a:t>The antidote to conspicuous consumption and elitism</a:t>
            </a:r>
          </a:p>
          <a:p>
            <a:pPr eaLnBrk="1" hangingPunct="1"/>
            <a:r>
              <a:rPr lang="en-GB" sz="2800" b="1" smtClean="0">
                <a:effectLst>
                  <a:outerShdw blurRad="38100" dist="38100" dir="2700000" algn="tl">
                    <a:srgbClr val="FFFFFF"/>
                  </a:outerShdw>
                </a:effectLst>
                <a:latin typeface="Arial" panose="020B0604020202020204" pitchFamily="34" charset="0"/>
                <a:ea typeface="ＭＳ Ｐゴシック" panose="020B0600070205080204" pitchFamily="34" charset="-128"/>
              </a:rPr>
              <a:t>Generates positive PR</a:t>
            </a:r>
          </a:p>
          <a:p>
            <a:pPr eaLnBrk="1" hangingPunct="1"/>
            <a:r>
              <a:rPr lang="en-GB" sz="2800" b="1" smtClean="0">
                <a:effectLst>
                  <a:outerShdw blurRad="38100" dist="38100" dir="2700000" algn="tl">
                    <a:srgbClr val="FFFFFF"/>
                  </a:outerShdw>
                </a:effectLst>
                <a:latin typeface="Arial" panose="020B0604020202020204" pitchFamily="34" charset="0"/>
                <a:ea typeface="ＭＳ Ｐゴシック" panose="020B0600070205080204" pitchFamily="34" charset="-128"/>
              </a:rPr>
              <a:t>Ethically sound</a:t>
            </a:r>
          </a:p>
          <a:p>
            <a:pPr eaLnBrk="1" hangingPunct="1">
              <a:buFont typeface="Wingdings" panose="05000000000000000000" pitchFamily="2" charset="2"/>
              <a:buNone/>
            </a:pPr>
            <a:endParaRPr lang="en-GB" sz="2800" b="1" smtClean="0">
              <a:effectLst>
                <a:outerShdw blurRad="38100" dist="38100" dir="2700000" algn="tl">
                  <a:srgbClr val="FFFFFF"/>
                </a:outerShdw>
              </a:effectLst>
              <a:latin typeface="Arial" panose="020B0604020202020204" pitchFamily="34" charset="0"/>
              <a:ea typeface="ＭＳ Ｐゴシック" panose="020B0600070205080204" pitchFamily="34" charset="-128"/>
            </a:endParaRPr>
          </a:p>
        </p:txBody>
      </p:sp>
      <p:pic>
        <p:nvPicPr>
          <p:cNvPr id="40965" name="Picture 4" descr="03_09_lstn_human_chain_LAUNCESTON_64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2363" y="1916113"/>
            <a:ext cx="3810000" cy="31511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48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258888" y="0"/>
            <a:ext cx="7416800" cy="1557338"/>
          </a:xfrm>
        </p:spPr>
        <p:txBody>
          <a:bodyPr/>
          <a:lstStyle/>
          <a:p>
            <a:pPr eaLnBrk="1" hangingPunct="1"/>
            <a:r>
              <a:rPr lang="en-GB" smtClean="0">
                <a:ea typeface="ＭＳ Ｐゴシック" panose="020B0600070205080204" pitchFamily="34" charset="-128"/>
              </a:rPr>
              <a:t>Conference venues for Generation Y</a:t>
            </a:r>
            <a:endParaRPr lang="en-US" smtClean="0">
              <a:ea typeface="ＭＳ Ｐゴシック" panose="020B0600070205080204" pitchFamily="34" charset="-128"/>
            </a:endParaRPr>
          </a:p>
        </p:txBody>
      </p:sp>
      <p:sp>
        <p:nvSpPr>
          <p:cNvPr id="326659" name="Rectangle 3"/>
          <p:cNvSpPr>
            <a:spLocks noGrp="1" noChangeArrowheads="1"/>
          </p:cNvSpPr>
          <p:nvPr>
            <p:ph type="body" idx="1"/>
          </p:nvPr>
        </p:nvSpPr>
        <p:spPr>
          <a:xfrm>
            <a:off x="1042988" y="2276475"/>
            <a:ext cx="7772400" cy="3313113"/>
          </a:xfrm>
        </p:spPr>
        <p:txBody>
          <a:bodyPr/>
          <a:lstStyle/>
          <a:p>
            <a:pPr eaLnBrk="1" hangingPunct="1"/>
            <a:r>
              <a:rPr lang="en-GB" b="1" smtClean="0">
                <a:effectLst>
                  <a:outerShdw blurRad="38100" dist="38100" dir="2700000" algn="tl">
                    <a:srgbClr val="FFFFFF"/>
                  </a:outerShdw>
                </a:effectLst>
                <a:ea typeface="ＭＳ Ｐゴシック" panose="020B0600070205080204" pitchFamily="34" charset="-128"/>
              </a:rPr>
              <a:t>Chill-out zones</a:t>
            </a:r>
          </a:p>
          <a:p>
            <a:pPr eaLnBrk="1" hangingPunct="1"/>
            <a:r>
              <a:rPr lang="en-GB" b="1" smtClean="0">
                <a:effectLst>
                  <a:outerShdw blurRad="38100" dist="38100" dir="2700000" algn="tl">
                    <a:srgbClr val="FFFFFF"/>
                  </a:outerShdw>
                </a:effectLst>
                <a:ea typeface="ＭＳ Ｐゴシック" panose="020B0600070205080204" pitchFamily="34" charset="-128"/>
              </a:rPr>
              <a:t>Natural daylight</a:t>
            </a:r>
          </a:p>
          <a:p>
            <a:pPr eaLnBrk="1" hangingPunct="1"/>
            <a:r>
              <a:rPr lang="en-GB" b="1" smtClean="0">
                <a:effectLst>
                  <a:outerShdw blurRad="38100" dist="38100" dir="2700000" algn="tl">
                    <a:srgbClr val="FFFFFF"/>
                  </a:outerShdw>
                </a:effectLst>
                <a:ea typeface="ＭＳ Ｐゴシック" panose="020B0600070205080204" pitchFamily="34" charset="-128"/>
              </a:rPr>
              <a:t>Outdoor areas</a:t>
            </a:r>
          </a:p>
          <a:p>
            <a:pPr eaLnBrk="1" hangingPunct="1"/>
            <a:r>
              <a:rPr lang="en-GB" b="1" smtClean="0">
                <a:solidFill>
                  <a:srgbClr val="339900"/>
                </a:solidFill>
                <a:effectLst>
                  <a:outerShdw blurRad="38100" dist="38100" dir="2700000" algn="tl">
                    <a:srgbClr val="FFFFFF"/>
                  </a:outerShdw>
                </a:effectLst>
                <a:ea typeface="ＭＳ Ｐゴシック" panose="020B0600070205080204" pitchFamily="34" charset="-128"/>
              </a:rPr>
              <a:t>Green !</a:t>
            </a:r>
          </a:p>
          <a:p>
            <a:pPr eaLnBrk="1" hangingPunct="1"/>
            <a:r>
              <a:rPr lang="en-GB" b="1" smtClean="0">
                <a:effectLst>
                  <a:outerShdw blurRad="38100" dist="38100" dir="2700000" algn="tl">
                    <a:srgbClr val="FFFFFF"/>
                  </a:outerShdw>
                </a:effectLst>
                <a:ea typeface="ＭＳ Ｐゴシック" panose="020B0600070205080204" pitchFamily="34" charset="-128"/>
              </a:rPr>
              <a:t>Iconic design</a:t>
            </a:r>
          </a:p>
          <a:p>
            <a:pPr eaLnBrk="1" hangingPunct="1"/>
            <a:endParaRPr lang="en-GB" b="1" smtClean="0">
              <a:solidFill>
                <a:srgbClr val="339900"/>
              </a:solidFill>
              <a:effectLst>
                <a:outerShdw blurRad="38100" dist="38100" dir="2700000" algn="tl">
                  <a:srgbClr val="FFFFFF"/>
                </a:outerShdw>
              </a:effectLst>
              <a:ea typeface="ＭＳ Ｐゴシック" panose="020B0600070205080204" pitchFamily="34" charset="-128"/>
            </a:endParaRPr>
          </a:p>
        </p:txBody>
      </p:sp>
      <p:pic>
        <p:nvPicPr>
          <p:cNvPr id="41989" name="Picture 6" descr="P154_offices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2861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059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GB" dirty="0" smtClean="0">
                <a:ea typeface="ＭＳ Ｐゴシック" panose="020B0600070205080204" pitchFamily="34" charset="-128"/>
              </a:rPr>
              <a:t>THE</a:t>
            </a:r>
            <a:r>
              <a:rPr lang="en-GB" dirty="0" smtClean="0">
                <a:ea typeface="ＭＳ Ｐゴシック" panose="020B0600070205080204" pitchFamily="34" charset="-128"/>
              </a:rPr>
              <a:t> </a:t>
            </a:r>
            <a:r>
              <a:rPr lang="en-GB" dirty="0" smtClean="0">
                <a:ea typeface="ＭＳ Ｐゴシック" panose="020B0600070205080204" pitchFamily="34" charset="-128"/>
              </a:rPr>
              <a:t>CHALLENGES</a:t>
            </a:r>
            <a:endParaRPr lang="en-US" dirty="0" smtClean="0">
              <a:ea typeface="ＭＳ Ｐゴシック" panose="020B0600070205080204" pitchFamily="34" charset="-128"/>
            </a:endParaRPr>
          </a:p>
        </p:txBody>
      </p:sp>
      <p:sp>
        <p:nvSpPr>
          <p:cNvPr id="340995" name="Rectangle 3"/>
          <p:cNvSpPr>
            <a:spLocks noGrp="1" noChangeArrowheads="1"/>
          </p:cNvSpPr>
          <p:nvPr>
            <p:ph type="body" idx="1"/>
          </p:nvPr>
        </p:nvSpPr>
        <p:spPr>
          <a:xfrm>
            <a:off x="1042988" y="1268760"/>
            <a:ext cx="7772400" cy="4903440"/>
          </a:xfrm>
        </p:spPr>
        <p:txBody>
          <a:bodyPr/>
          <a:lstStyle/>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The continuing success of your association depends upon achieving a firm understanding of what Generation Y really wants</a:t>
            </a:r>
          </a:p>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Many of the traditional association services and conference programmes will </a:t>
            </a:r>
            <a:r>
              <a:rPr lang="en-GB" u="sng" dirty="0" smtClean="0">
                <a:effectLst>
                  <a:outerShdw blurRad="38100" dist="38100" dir="2700000" algn="tl">
                    <a:srgbClr val="FFFFFF"/>
                  </a:outerShdw>
                </a:effectLst>
                <a:ea typeface="ＭＳ Ｐゴシック" panose="020B0600070205080204" pitchFamily="34" charset="-128"/>
              </a:rPr>
              <a:t>not</a:t>
            </a:r>
            <a:r>
              <a:rPr lang="en-GB" dirty="0" smtClean="0">
                <a:effectLst>
                  <a:outerShdw blurRad="38100" dist="38100" dir="2700000" algn="tl">
                    <a:srgbClr val="FFFFFF"/>
                  </a:outerShdw>
                </a:effectLst>
                <a:ea typeface="ＭＳ Ｐゴシック" panose="020B0600070205080204" pitchFamily="34" charset="-128"/>
              </a:rPr>
              <a:t> motivate this generation</a:t>
            </a:r>
          </a:p>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But we must offer services that will satisfy the needs of ALL generations in the workforce – without alienating anyone.</a:t>
            </a:r>
            <a:endParaRPr lang="en-US"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3858079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US" smtClean="0">
              <a:ea typeface="ＭＳ Ｐゴシック" panose="020B0600070205080204" pitchFamily="34" charset="-128"/>
            </a:endParaRPr>
          </a:p>
        </p:txBody>
      </p:sp>
      <p:sp>
        <p:nvSpPr>
          <p:cNvPr id="3" name="Content Placeholder 2"/>
          <p:cNvSpPr>
            <a:spLocks noGrp="1"/>
          </p:cNvSpPr>
          <p:nvPr>
            <p:ph idx="1"/>
          </p:nvPr>
        </p:nvSpPr>
        <p:spPr>
          <a:xfrm>
            <a:off x="1403648" y="1600200"/>
            <a:ext cx="7283152" cy="4525963"/>
          </a:xfrm>
        </p:spPr>
        <p:txBody>
          <a:bodyPr/>
          <a:lstStyle/>
          <a:p>
            <a:pPr eaLnBrk="1" hangingPunct="1">
              <a:buFont typeface="Wingdings" pitchFamily="-107" charset="2"/>
              <a:buNone/>
              <a:defRPr/>
            </a:pPr>
            <a:r>
              <a:rPr lang="en-GB" sz="5400" dirty="0" smtClean="0">
                <a:ea typeface="+mn-ea"/>
                <a:cs typeface="+mn-cs"/>
              </a:rPr>
              <a:t>THANK YOU, EVERYONE</a:t>
            </a:r>
          </a:p>
          <a:p>
            <a:pPr eaLnBrk="1" hangingPunct="1">
              <a:buFont typeface="Wingdings" pitchFamily="-107" charset="2"/>
              <a:buNone/>
              <a:defRPr/>
            </a:pPr>
            <a:endParaRPr lang="en-GB" sz="5400" dirty="0" smtClean="0">
              <a:ea typeface="+mn-ea"/>
              <a:cs typeface="+mn-cs"/>
            </a:endParaRPr>
          </a:p>
          <a:p>
            <a:pPr eaLnBrk="1" hangingPunct="1">
              <a:buFont typeface="Wingdings" pitchFamily="-107" charset="2"/>
              <a:buNone/>
              <a:defRPr/>
            </a:pPr>
            <a:r>
              <a:rPr lang="en-GB" sz="4000" dirty="0" smtClean="0">
                <a:ea typeface="+mn-ea"/>
                <a:cs typeface="+mn-cs"/>
              </a:rPr>
              <a:t>R.Davidson@greenwich.ac.uk</a:t>
            </a:r>
          </a:p>
        </p:txBody>
      </p:sp>
    </p:spTree>
    <p:extLst>
      <p:ext uri="{BB962C8B-B14F-4D97-AF65-F5344CB8AC3E}">
        <p14:creationId xmlns:p14="http://schemas.microsoft.com/office/powerpoint/2010/main" val="160102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143000" y="0"/>
            <a:ext cx="7772400" cy="2349500"/>
          </a:xfrm>
        </p:spPr>
        <p:txBody>
          <a:bodyPr/>
          <a:lstStyle/>
          <a:p>
            <a:pPr algn="ctr" eaLnBrk="1" hangingPunct="1"/>
            <a:r>
              <a:rPr lang="en-GB" sz="8000" b="1" dirty="0" smtClean="0">
                <a:ea typeface="ＭＳ Ｐゴシック" panose="020B0600070205080204" pitchFamily="34" charset="-128"/>
              </a:rPr>
              <a:t>Since 2008</a:t>
            </a:r>
            <a:endParaRPr lang="en-US" sz="8000" b="1" dirty="0" smtClean="0">
              <a:ea typeface="ＭＳ Ｐゴシック" panose="020B0600070205080204" pitchFamily="34" charset="-128"/>
            </a:endParaRPr>
          </a:p>
        </p:txBody>
      </p:sp>
      <p:sp>
        <p:nvSpPr>
          <p:cNvPr id="329731" name="Rectangle 3"/>
          <p:cNvSpPr>
            <a:spLocks noGrp="1" noChangeArrowheads="1"/>
          </p:cNvSpPr>
          <p:nvPr>
            <p:ph type="body" idx="1"/>
          </p:nvPr>
        </p:nvSpPr>
        <p:spPr>
          <a:xfrm>
            <a:off x="1042988" y="1557338"/>
            <a:ext cx="7772400" cy="4032250"/>
          </a:xfrm>
        </p:spPr>
        <p:txBody>
          <a:bodyPr>
            <a:normAutofit/>
          </a:bodyPr>
          <a:lstStyle/>
          <a:p>
            <a:pPr eaLnBrk="1" hangingPunct="1">
              <a:lnSpc>
                <a:spcPct val="90000"/>
              </a:lnSpc>
              <a:buFont typeface="Wingdings" panose="05000000000000000000" pitchFamily="2" charset="2"/>
              <a:buNone/>
            </a:pPr>
            <a:endParaRPr lang="en-GB" sz="5400"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r>
              <a:rPr lang="en-GB" sz="4000" dirty="0" smtClean="0">
                <a:effectLst>
                  <a:outerShdw blurRad="38100" dist="38100" dir="2700000" algn="tl">
                    <a:srgbClr val="FFFFFF"/>
                  </a:outerShdw>
                </a:effectLst>
                <a:ea typeface="ＭＳ Ｐゴシック" panose="020B0600070205080204" pitchFamily="34" charset="-128"/>
              </a:rPr>
              <a:t>Generations X and Y </a:t>
            </a:r>
            <a:r>
              <a:rPr lang="en-GB" sz="4000" smtClean="0">
                <a:effectLst>
                  <a:outerShdw blurRad="38100" dist="38100" dir="2700000" algn="tl">
                    <a:srgbClr val="FFFFFF"/>
                  </a:outerShdw>
                </a:effectLst>
                <a:ea typeface="ＭＳ Ｐゴシック" panose="020B0600070205080204" pitchFamily="34" charset="-128"/>
              </a:rPr>
              <a:t>have been able </a:t>
            </a:r>
            <a:r>
              <a:rPr lang="en-GB" sz="4000" dirty="0" smtClean="0">
                <a:effectLst>
                  <a:outerShdw blurRad="38100" dist="38100" dir="2700000" algn="tl">
                    <a:srgbClr val="FFFFFF"/>
                  </a:outerShdw>
                </a:effectLst>
                <a:ea typeface="ＭＳ Ｐゴシック" panose="020B0600070205080204" pitchFamily="34" charset="-128"/>
              </a:rPr>
              <a:t>to </a:t>
            </a:r>
            <a:r>
              <a:rPr lang="en-GB" sz="4000" u="sng" dirty="0" smtClean="0">
                <a:effectLst>
                  <a:outerShdw blurRad="38100" dist="38100" dir="2700000" algn="tl">
                    <a:srgbClr val="FFFFFF"/>
                  </a:outerShdw>
                </a:effectLst>
                <a:ea typeface="ＭＳ Ｐゴシック" panose="020B0600070205080204" pitchFamily="34" charset="-128"/>
              </a:rPr>
              <a:t>out-vote</a:t>
            </a:r>
            <a:r>
              <a:rPr lang="en-GB" sz="4000" dirty="0" smtClean="0">
                <a:effectLst>
                  <a:outerShdw blurRad="38100" dist="38100" dir="2700000" algn="tl">
                    <a:srgbClr val="FFFFFF"/>
                  </a:outerShdw>
                </a:effectLst>
                <a:ea typeface="ＭＳ Ｐゴシック" panose="020B0600070205080204" pitchFamily="34" charset="-128"/>
              </a:rPr>
              <a:t> Baby Boomers</a:t>
            </a:r>
          </a:p>
          <a:p>
            <a:pPr eaLnBrk="1" hangingPunct="1">
              <a:lnSpc>
                <a:spcPct val="90000"/>
              </a:lnSpc>
            </a:pPr>
            <a:r>
              <a:rPr lang="en-GB" sz="4000" dirty="0" smtClean="0">
                <a:effectLst>
                  <a:outerShdw blurRad="38100" dist="38100" dir="2700000" algn="tl">
                    <a:srgbClr val="FFFFFF"/>
                  </a:outerShdw>
                </a:effectLst>
                <a:ea typeface="ＭＳ Ｐゴシック" panose="020B0600070205080204" pitchFamily="34" charset="-128"/>
              </a:rPr>
              <a:t>Their values are replacing those of the previous generations, in the workplace and elsewhere</a:t>
            </a:r>
            <a:endParaRPr lang="en-US"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411938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762000" y="3929063"/>
            <a:ext cx="7883525" cy="2197100"/>
          </a:xfrm>
        </p:spPr>
        <p:txBody>
          <a:bodyPr/>
          <a:lstStyle/>
          <a:p>
            <a:pPr>
              <a:buFont typeface="Wingdings" panose="05000000000000000000" pitchFamily="2" charset="2"/>
              <a:buNone/>
              <a:defRPr/>
            </a:pPr>
            <a:r>
              <a:rPr lang="en-US" sz="4000" dirty="0" smtClean="0">
                <a:solidFill>
                  <a:srgbClr val="302C24"/>
                </a:solidFill>
                <a:effectLst>
                  <a:outerShdw blurRad="38100" dist="38100" dir="2700000" algn="tl">
                    <a:srgbClr val="FFFFFF"/>
                  </a:outerShdw>
                </a:effectLst>
                <a:latin typeface="Arial" panose="020B0604020202020204" pitchFamily="34" charset="0"/>
                <a:ea typeface="ＭＳ Ｐゴシック" panose="020B0600070205080204" pitchFamily="34" charset="-128"/>
                <a:cs typeface="Arial" panose="020B0604020202020204" pitchFamily="34" charset="0"/>
              </a:rPr>
              <a:t>	</a:t>
            </a:r>
            <a:r>
              <a:rPr lang="en-US" sz="4000" dirty="0" smtClean="0">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By 2025, approximately </a:t>
            </a:r>
            <a:r>
              <a:rPr lang="en-US" sz="4000" dirty="0" smtClean="0">
                <a:effectLst/>
                <a:latin typeface="Arial" panose="020B0604020202020204" pitchFamily="34" charset="0"/>
                <a:ea typeface="ＭＳ Ｐゴシック" panose="020B0600070205080204" pitchFamily="34" charset="-128"/>
                <a:cs typeface="Arial" panose="020B0604020202020204" pitchFamily="34" charset="0"/>
              </a:rPr>
              <a:t>75%</a:t>
            </a:r>
            <a:r>
              <a:rPr lang="en-US" sz="4000" dirty="0" smtClean="0">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of the world’s workforce will be Generation Y</a:t>
            </a:r>
            <a:endParaRPr lang="en-GB" sz="4000" dirty="0" smtClean="0">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GB" dirty="0" smtClean="0">
              <a:effectLst>
                <a:outerShdw blurRad="38100" dist="38100" dir="2700000" algn="tl">
                  <a:srgbClr val="FFFFFF"/>
                </a:outerShdw>
              </a:effectLst>
              <a:ea typeface="ＭＳ Ｐゴシック" panose="020B0600070205080204" pitchFamily="34" charset="-128"/>
            </a:endParaRPr>
          </a:p>
        </p:txBody>
      </p:sp>
      <p:pic>
        <p:nvPicPr>
          <p:cNvPr id="18436" name="Picture 4" descr="Genn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5138738"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15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body" idx="1"/>
          </p:nvPr>
        </p:nvSpPr>
        <p:spPr>
          <a:xfrm>
            <a:off x="467544" y="1916113"/>
            <a:ext cx="8301806" cy="3960812"/>
          </a:xfrm>
        </p:spPr>
        <p:txBody>
          <a:bodyPr/>
          <a:lstStyle/>
          <a:p>
            <a:pPr algn="ctr" eaLnBrk="1" hangingPunct="1">
              <a:lnSpc>
                <a:spcPct val="90000"/>
              </a:lnSpc>
              <a:buFont typeface="Wingdings" panose="05000000000000000000" pitchFamily="2" charset="2"/>
              <a:buNone/>
            </a:pPr>
            <a:endParaRPr lang="en-US" dirty="0" smtClean="0">
              <a:effectLst>
                <a:outerShdw blurRad="38100" dist="38100" dir="2700000" algn="tl">
                  <a:srgbClr val="FFFFFF"/>
                </a:outerShdw>
              </a:effectLst>
              <a:ea typeface="ＭＳ Ｐゴシック" panose="020B0600070205080204" pitchFamily="34" charset="-128"/>
            </a:endParaRPr>
          </a:p>
          <a:p>
            <a:pPr algn="ctr" eaLnBrk="1" hangingPunct="1">
              <a:lnSpc>
                <a:spcPct val="90000"/>
              </a:lnSpc>
              <a:buFont typeface="Wingdings" panose="05000000000000000000" pitchFamily="2" charset="2"/>
              <a:buNone/>
            </a:pPr>
            <a:r>
              <a:rPr lang="en-US" b="1" dirty="0" smtClean="0">
                <a:effectLst>
                  <a:outerShdw blurRad="38100" dist="38100" dir="2700000" algn="tl">
                    <a:srgbClr val="FFFFFF"/>
                  </a:outerShdw>
                </a:effectLst>
                <a:ea typeface="ＭＳ Ｐゴシック" panose="020B0600070205080204" pitchFamily="34" charset="-128"/>
              </a:rPr>
              <a:t>“We are moving away from the values, attitudes and lifestyles of the once influential Baby Boomers (</a:t>
            </a:r>
            <a:r>
              <a:rPr lang="en-US" b="1" dirty="0" smtClean="0">
                <a:effectLst>
                  <a:outerShdw blurRad="38100" dist="38100" dir="2700000" algn="tl">
                    <a:srgbClr val="FFFFFF"/>
                  </a:outerShdw>
                </a:effectLst>
                <a:ea typeface="ＭＳ Ｐゴシック" panose="020B0600070205080204" pitchFamily="34" charset="-128"/>
                <a:cs typeface="Times New Roman" panose="02020603050405020304" pitchFamily="18" charset="0"/>
              </a:rPr>
              <a:t>born 1943 to 1960)</a:t>
            </a:r>
            <a:r>
              <a:rPr lang="en-US" b="1" dirty="0" smtClean="0">
                <a:effectLst>
                  <a:outerShdw blurRad="38100" dist="38100" dir="2700000" algn="tl">
                    <a:srgbClr val="FFFFFF"/>
                  </a:outerShdw>
                </a:effectLst>
                <a:ea typeface="ＭＳ Ｐゴシック" panose="020B0600070205080204" pitchFamily="34" charset="-128"/>
              </a:rPr>
              <a:t> toward the values, attitudes and lifestyles of the younger generations”.</a:t>
            </a:r>
          </a:p>
          <a:p>
            <a:pPr algn="ctr" eaLnBrk="1" hangingPunct="1">
              <a:lnSpc>
                <a:spcPct val="90000"/>
              </a:lnSpc>
              <a:buFont typeface="Wingdings" panose="05000000000000000000" pitchFamily="2" charset="2"/>
              <a:buNone/>
            </a:pPr>
            <a:r>
              <a:rPr lang="en-GB" sz="2000" b="1" dirty="0" smtClean="0">
                <a:effectLst>
                  <a:outerShdw blurRad="38100" dist="38100" dir="2700000" algn="tl">
                    <a:srgbClr val="FFFFFF"/>
                  </a:outerShdw>
                </a:effectLst>
                <a:ea typeface="ＭＳ Ｐゴシック" panose="020B0600070205080204" pitchFamily="34" charset="-128"/>
              </a:rPr>
              <a:t>(</a:t>
            </a:r>
            <a:r>
              <a:rPr lang="en-GB" sz="2000" b="1" dirty="0" err="1" smtClean="0">
                <a:effectLst>
                  <a:outerShdw blurRad="38100" dist="38100" dir="2700000" algn="tl">
                    <a:srgbClr val="FFFFFF"/>
                  </a:outerShdw>
                </a:effectLst>
                <a:ea typeface="ＭＳ Ｐゴシック" panose="020B0600070205080204" pitchFamily="34" charset="-128"/>
              </a:rPr>
              <a:t>Hira</a:t>
            </a:r>
            <a:r>
              <a:rPr lang="en-GB" sz="2000" b="1" dirty="0" smtClean="0">
                <a:effectLst>
                  <a:outerShdw blurRad="38100" dist="38100" dir="2700000" algn="tl">
                    <a:srgbClr val="FFFFFF"/>
                  </a:outerShdw>
                </a:effectLst>
                <a:ea typeface="ＭＳ Ｐゴシック" panose="020B0600070205080204" pitchFamily="34" charset="-128"/>
              </a:rPr>
              <a:t>, 2007)</a:t>
            </a:r>
            <a:r>
              <a:rPr lang="en-US" sz="2000" dirty="0" smtClean="0">
                <a:effectLst>
                  <a:outerShdw blurRad="38100" dist="38100" dir="2700000" algn="tl">
                    <a:srgbClr val="FFFFFF"/>
                  </a:outerShdw>
                </a:effectLst>
                <a:ea typeface="ＭＳ Ｐゴシック" panose="020B0600070205080204" pitchFamily="34" charset="-128"/>
              </a:rPr>
              <a:t> </a:t>
            </a:r>
            <a:br>
              <a:rPr lang="en-US" sz="2000" dirty="0" smtClean="0">
                <a:effectLst>
                  <a:outerShdw blurRad="38100" dist="38100" dir="2700000" algn="tl">
                    <a:srgbClr val="FFFFFF"/>
                  </a:outerShdw>
                </a:effectLst>
                <a:ea typeface="ＭＳ Ｐゴシック" panose="020B0600070205080204" pitchFamily="34" charset="-128"/>
              </a:rPr>
            </a:br>
            <a:endParaRPr lang="en-US" sz="2000" dirty="0" smtClean="0">
              <a:effectLst>
                <a:outerShdw blurRad="38100" dist="38100" dir="2700000" algn="tl">
                  <a:srgbClr val="FFFFFF"/>
                </a:outerShdw>
              </a:effectLst>
              <a:ea typeface="ＭＳ Ｐゴシック" panose="020B0600070205080204" pitchFamily="34" charset="-128"/>
            </a:endParaRPr>
          </a:p>
        </p:txBody>
      </p:sp>
      <p:sp>
        <p:nvSpPr>
          <p:cNvPr id="19460" name="Rectangle 3"/>
          <p:cNvSpPr>
            <a:spLocks noGrp="1" noChangeArrowheads="1"/>
          </p:cNvSpPr>
          <p:nvPr>
            <p:ph type="title"/>
          </p:nvPr>
        </p:nvSpPr>
        <p:spPr>
          <a:xfrm>
            <a:off x="1259632" y="765175"/>
            <a:ext cx="7438281" cy="1143000"/>
          </a:xfrm>
        </p:spPr>
        <p:txBody>
          <a:bodyPr/>
          <a:lstStyle/>
          <a:p>
            <a:pPr algn="ctr" eaLnBrk="1" hangingPunct="1"/>
            <a:r>
              <a:rPr lang="en-GB" b="1" dirty="0" smtClean="0">
                <a:ea typeface="ＭＳ Ｐゴシック" panose="020B0600070205080204" pitchFamily="34" charset="-128"/>
              </a:rPr>
              <a:t>Bye </a:t>
            </a:r>
            <a:r>
              <a:rPr lang="en-GB" b="1" dirty="0" err="1" smtClean="0">
                <a:ea typeface="ＭＳ Ｐゴシック" panose="020B0600070205080204" pitchFamily="34" charset="-128"/>
              </a:rPr>
              <a:t>bye</a:t>
            </a:r>
            <a:r>
              <a:rPr lang="en-GB" b="1" dirty="0" smtClean="0">
                <a:ea typeface="ＭＳ Ｐゴシック" panose="020B0600070205080204" pitchFamily="34" charset="-128"/>
              </a:rPr>
              <a:t>, Baby Boomers</a:t>
            </a:r>
            <a:endParaRPr lang="en-US" b="1" dirty="0" smtClean="0">
              <a:ea typeface="ＭＳ Ｐゴシック" panose="020B0600070205080204" pitchFamily="34" charset="-128"/>
            </a:endParaRPr>
          </a:p>
        </p:txBody>
      </p:sp>
    </p:spTree>
    <p:extLst>
      <p:ext uri="{BB962C8B-B14F-4D97-AF65-F5344CB8AC3E}">
        <p14:creationId xmlns:p14="http://schemas.microsoft.com/office/powerpoint/2010/main" val="22462747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258888" y="0"/>
            <a:ext cx="7366000" cy="914400"/>
          </a:xfrm>
        </p:spPr>
        <p:txBody>
          <a:bodyPr/>
          <a:lstStyle/>
          <a:p>
            <a:pPr eaLnBrk="1" hangingPunct="1"/>
            <a:r>
              <a:rPr lang="en-GB" smtClean="0">
                <a:ea typeface="ＭＳ Ｐゴシック" panose="020B0600070205080204" pitchFamily="34" charset="-128"/>
              </a:rPr>
              <a:t>Generation Y Characteristics</a:t>
            </a:r>
            <a:endParaRPr lang="en-US" smtClean="0">
              <a:ea typeface="ＭＳ Ｐゴシック" panose="020B0600070205080204" pitchFamily="34" charset="-128"/>
            </a:endParaRPr>
          </a:p>
        </p:txBody>
      </p:sp>
      <p:sp>
        <p:nvSpPr>
          <p:cNvPr id="20484" name="Rectangle 3"/>
          <p:cNvSpPr>
            <a:spLocks noGrp="1" noChangeArrowheads="1"/>
          </p:cNvSpPr>
          <p:nvPr>
            <p:ph type="body" idx="1"/>
          </p:nvPr>
        </p:nvSpPr>
        <p:spPr>
          <a:xfrm>
            <a:off x="1116013" y="838200"/>
            <a:ext cx="7292975" cy="5410200"/>
          </a:xfrm>
        </p:spPr>
        <p:txBody>
          <a:bodyPr/>
          <a:lstStyle/>
          <a:p>
            <a:pPr eaLnBrk="1" hangingPunct="1">
              <a:lnSpc>
                <a:spcPct val="90000"/>
              </a:lnSpc>
            </a:pPr>
            <a:r>
              <a:rPr lang="en-GB" b="1" smtClean="0">
                <a:effectLst>
                  <a:outerShdw blurRad="38100" dist="38100" dir="2700000" algn="tl">
                    <a:srgbClr val="FFFFFF"/>
                  </a:outerShdw>
                </a:effectLst>
                <a:ea typeface="ＭＳ Ｐゴシック" panose="020B0600070205080204" pitchFamily="34" charset="-128"/>
              </a:rPr>
              <a:t>Seeking work-life balance</a:t>
            </a:r>
          </a:p>
          <a:p>
            <a:pPr lvl="1" eaLnBrk="1" hangingPunct="1">
              <a:lnSpc>
                <a:spcPct val="90000"/>
              </a:lnSpc>
              <a:buFont typeface="Wingdings" panose="05000000000000000000" pitchFamily="2" charset="2"/>
              <a:buNone/>
            </a:pPr>
            <a:r>
              <a:rPr lang="en-GB" b="1" smtClean="0">
                <a:ea typeface="ＭＳ Ｐゴシック" panose="020B0600070205080204" pitchFamily="34" charset="-128"/>
              </a:rPr>
              <a:t>Blurring the lines between</a:t>
            </a:r>
          </a:p>
          <a:p>
            <a:pPr lvl="1" eaLnBrk="1" hangingPunct="1">
              <a:lnSpc>
                <a:spcPct val="90000"/>
              </a:lnSpc>
              <a:buFont typeface="Wingdings" panose="05000000000000000000" pitchFamily="2" charset="2"/>
              <a:buNone/>
            </a:pPr>
            <a:r>
              <a:rPr lang="en-GB" b="1" smtClean="0">
                <a:ea typeface="ＭＳ Ｐゴシック" panose="020B0600070205080204" pitchFamily="34" charset="-128"/>
              </a:rPr>
              <a:t>socialising and work</a:t>
            </a:r>
          </a:p>
          <a:p>
            <a:pPr lvl="1" eaLnBrk="1" hangingPunct="1">
              <a:lnSpc>
                <a:spcPct val="90000"/>
              </a:lnSpc>
              <a:buFont typeface="Wingdings" panose="05000000000000000000" pitchFamily="2" charset="2"/>
              <a:buNone/>
            </a:pPr>
            <a:endParaRPr lang="en-GB" sz="2000" b="1" smtClean="0">
              <a:ea typeface="ＭＳ Ｐゴシック" panose="020B0600070205080204" pitchFamily="34" charset="-128"/>
            </a:endParaRPr>
          </a:p>
          <a:p>
            <a:pPr eaLnBrk="1" hangingPunct="1">
              <a:lnSpc>
                <a:spcPct val="90000"/>
              </a:lnSpc>
            </a:pPr>
            <a:r>
              <a:rPr lang="en-GB" b="1" smtClean="0">
                <a:effectLst>
                  <a:outerShdw blurRad="38100" dist="38100" dir="2700000" algn="tl">
                    <a:srgbClr val="FFFFFF"/>
                  </a:outerShdw>
                </a:effectLst>
                <a:ea typeface="ＭＳ Ｐゴシック" panose="020B0600070205080204" pitchFamily="34" charset="-128"/>
              </a:rPr>
              <a:t>Global citizens</a:t>
            </a:r>
          </a:p>
          <a:p>
            <a:pPr lvl="1" eaLnBrk="1" hangingPunct="1">
              <a:lnSpc>
                <a:spcPct val="90000"/>
              </a:lnSpc>
              <a:buFont typeface="Wingdings" panose="05000000000000000000" pitchFamily="2" charset="2"/>
              <a:buNone/>
            </a:pPr>
            <a:r>
              <a:rPr lang="en-GB" b="1" smtClean="0">
                <a:ea typeface="ＭＳ Ｐゴシック" panose="020B0600070205080204" pitchFamily="34" charset="-128"/>
              </a:rPr>
              <a:t>Socially and environmentally</a:t>
            </a:r>
          </a:p>
          <a:p>
            <a:pPr lvl="1" eaLnBrk="1" hangingPunct="1">
              <a:lnSpc>
                <a:spcPct val="90000"/>
              </a:lnSpc>
              <a:buFont typeface="Wingdings" panose="05000000000000000000" pitchFamily="2" charset="2"/>
              <a:buNone/>
            </a:pPr>
            <a:r>
              <a:rPr lang="en-GB" b="1" smtClean="0">
                <a:ea typeface="ＭＳ Ｐゴシック" panose="020B0600070205080204" pitchFamily="34" charset="-128"/>
              </a:rPr>
              <a:t>Conscious. More tolerant</a:t>
            </a:r>
          </a:p>
          <a:p>
            <a:pPr lvl="1" eaLnBrk="1" hangingPunct="1">
              <a:lnSpc>
                <a:spcPct val="90000"/>
              </a:lnSpc>
              <a:buFont typeface="Wingdings" panose="05000000000000000000" pitchFamily="2" charset="2"/>
              <a:buNone/>
            </a:pPr>
            <a:endParaRPr lang="en-GB" sz="2000" b="1" smtClean="0">
              <a:ea typeface="ＭＳ Ｐゴシック" panose="020B0600070205080204" pitchFamily="34" charset="-128"/>
            </a:endParaRPr>
          </a:p>
          <a:p>
            <a:pPr eaLnBrk="1" hangingPunct="1">
              <a:lnSpc>
                <a:spcPct val="90000"/>
              </a:lnSpc>
            </a:pPr>
            <a:r>
              <a:rPr lang="en-GB" b="1" smtClean="0">
                <a:effectLst>
                  <a:outerShdw blurRad="38100" dist="38100" dir="2700000" algn="tl">
                    <a:srgbClr val="FFFFFF"/>
                  </a:outerShdw>
                </a:effectLst>
                <a:ea typeface="ＭＳ Ｐゴシック" panose="020B0600070205080204" pitchFamily="34" charset="-128"/>
              </a:rPr>
              <a:t>Life-long learners</a:t>
            </a:r>
          </a:p>
          <a:p>
            <a:pPr eaLnBrk="1" hangingPunct="1">
              <a:lnSpc>
                <a:spcPct val="90000"/>
              </a:lnSpc>
              <a:buFont typeface="Wingdings" panose="05000000000000000000" pitchFamily="2" charset="2"/>
              <a:buNone/>
            </a:pPr>
            <a:r>
              <a:rPr lang="en-GB" b="1" smtClean="0">
                <a:effectLst>
                  <a:outerShdw blurRad="38100" dist="38100" dir="2700000" algn="tl">
                    <a:srgbClr val="FFFFFF"/>
                  </a:outerShdw>
                </a:effectLst>
                <a:ea typeface="ＭＳ Ｐゴシック" panose="020B0600070205080204" pitchFamily="34" charset="-128"/>
              </a:rPr>
              <a:t>	</a:t>
            </a:r>
            <a:r>
              <a:rPr lang="en-GB" b="1" smtClean="0">
                <a:solidFill>
                  <a:schemeClr val="tx1"/>
                </a:solidFill>
                <a:ea typeface="ＭＳ Ｐゴシック" panose="020B0600070205080204" pitchFamily="34" charset="-128"/>
              </a:rPr>
              <a:t>Seek access to personal development</a:t>
            </a:r>
            <a:endParaRPr lang="en-US" b="1" smtClean="0">
              <a:solidFill>
                <a:schemeClr val="tx1"/>
              </a:solidFill>
              <a:ea typeface="ＭＳ Ｐゴシック" panose="020B0600070205080204" pitchFamily="34" charset="-128"/>
            </a:endParaRPr>
          </a:p>
        </p:txBody>
      </p:sp>
      <p:pic>
        <p:nvPicPr>
          <p:cNvPr id="20485" name="Picture 4" descr="troyes cropp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484784"/>
            <a:ext cx="19224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3258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331913" y="333375"/>
            <a:ext cx="7366000" cy="1150938"/>
          </a:xfrm>
        </p:spPr>
        <p:txBody>
          <a:bodyPr/>
          <a:lstStyle/>
          <a:p>
            <a:pPr eaLnBrk="1" hangingPunct="1"/>
            <a:r>
              <a:rPr lang="en-GB" sz="4000" smtClean="0">
                <a:ea typeface="ＭＳ Ｐゴシック" panose="020B0600070205080204" pitchFamily="34" charset="-128"/>
              </a:rPr>
              <a:t>Generation Y Characteristics</a:t>
            </a:r>
            <a:endParaRPr lang="en-US" sz="4000" smtClean="0">
              <a:ea typeface="ＭＳ Ｐゴシック" panose="020B0600070205080204" pitchFamily="34" charset="-128"/>
            </a:endParaRPr>
          </a:p>
        </p:txBody>
      </p:sp>
      <p:sp>
        <p:nvSpPr>
          <p:cNvPr id="332803" name="Rectangle 3"/>
          <p:cNvSpPr>
            <a:spLocks noGrp="1" noChangeArrowheads="1"/>
          </p:cNvSpPr>
          <p:nvPr>
            <p:ph type="body" idx="1"/>
          </p:nvPr>
        </p:nvSpPr>
        <p:spPr>
          <a:xfrm>
            <a:off x="900113" y="1341438"/>
            <a:ext cx="7848600" cy="4824412"/>
          </a:xfrm>
        </p:spPr>
        <p:txBody>
          <a:bodyPr/>
          <a:lstStyle/>
          <a:p>
            <a:pPr eaLnBrk="1" hangingPunct="1">
              <a:lnSpc>
                <a:spcPct val="90000"/>
              </a:lnSpc>
            </a:pPr>
            <a:r>
              <a:rPr lang="en-GB" b="1" dirty="0" smtClean="0">
                <a:effectLst>
                  <a:outerShdw blurRad="38100" dist="38100" dir="2700000" algn="tl">
                    <a:srgbClr val="FFFFFF"/>
                  </a:outerShdw>
                </a:effectLst>
                <a:ea typeface="ＭＳ Ｐゴシック" panose="020B0600070205080204" pitchFamily="34" charset="-128"/>
              </a:rPr>
              <a:t>Tech-savvy (or tech-dependent?)</a:t>
            </a:r>
          </a:p>
          <a:p>
            <a:pPr lvl="1" eaLnBrk="1" hangingPunct="1">
              <a:lnSpc>
                <a:spcPct val="90000"/>
              </a:lnSpc>
            </a:pPr>
            <a:r>
              <a:rPr lang="en-GB" b="1" dirty="0" smtClean="0">
                <a:ea typeface="ＭＳ Ｐゴシック" panose="020B0600070205080204" pitchFamily="34" charset="-128"/>
              </a:rPr>
              <a:t>Electronic devices are ‘extra limbs’ </a:t>
            </a:r>
          </a:p>
          <a:p>
            <a:pPr lvl="1" eaLnBrk="1" hangingPunct="1">
              <a:lnSpc>
                <a:spcPct val="90000"/>
              </a:lnSpc>
            </a:pPr>
            <a:r>
              <a:rPr lang="en-GB" b="1" dirty="0" smtClean="0">
                <a:ea typeface="ＭＳ Ｐゴシック" panose="020B0600070205080204" pitchFamily="34" charset="-128"/>
              </a:rPr>
              <a:t>The web is a 2-way communication tool</a:t>
            </a:r>
          </a:p>
          <a:p>
            <a:pPr lvl="1" eaLnBrk="1" hangingPunct="1">
              <a:lnSpc>
                <a:spcPct val="90000"/>
              </a:lnSpc>
            </a:pPr>
            <a:r>
              <a:rPr lang="en-GB" b="1" dirty="0" smtClean="0">
                <a:ea typeface="ＭＳ Ｐゴシック" panose="020B0600070205080204" pitchFamily="34" charset="-128"/>
              </a:rPr>
              <a:t>Multi-tasking</a:t>
            </a:r>
          </a:p>
          <a:p>
            <a:pPr marL="457200" lvl="1" indent="0" eaLnBrk="1" hangingPunct="1">
              <a:lnSpc>
                <a:spcPct val="90000"/>
              </a:lnSpc>
              <a:buNone/>
            </a:pPr>
            <a:endParaRPr lang="en-GB" b="1" dirty="0" smtClean="0">
              <a:ea typeface="ＭＳ Ｐゴシック" panose="020B0600070205080204" pitchFamily="34" charset="-128"/>
            </a:endParaRPr>
          </a:p>
          <a:p>
            <a:pPr eaLnBrk="1" hangingPunct="1">
              <a:lnSpc>
                <a:spcPct val="90000"/>
              </a:lnSpc>
            </a:pPr>
            <a:r>
              <a:rPr lang="en-GB" b="1" dirty="0" smtClean="0">
                <a:effectLst>
                  <a:outerShdw blurRad="38100" dist="38100" dir="2700000" algn="tl">
                    <a:srgbClr val="FFFFFF"/>
                  </a:outerShdw>
                </a:effectLst>
                <a:ea typeface="ＭＳ Ｐゴシック" panose="020B0600070205080204" pitchFamily="34" charset="-128"/>
              </a:rPr>
              <a:t>Instant gratification</a:t>
            </a:r>
          </a:p>
          <a:p>
            <a:pPr lvl="1" algn="just" eaLnBrk="1" hangingPunct="1">
              <a:lnSpc>
                <a:spcPct val="90000"/>
              </a:lnSpc>
            </a:pPr>
            <a:r>
              <a:rPr lang="en-GB" b="1" dirty="0" smtClean="0">
                <a:ea typeface="ＭＳ Ｐゴシック" panose="020B0600070205080204" pitchFamily="34" charset="-128"/>
              </a:rPr>
              <a:t>Shorter attention spans</a:t>
            </a:r>
          </a:p>
          <a:p>
            <a:pPr lvl="1" algn="just" eaLnBrk="1" hangingPunct="1">
              <a:lnSpc>
                <a:spcPct val="90000"/>
              </a:lnSpc>
            </a:pPr>
            <a:r>
              <a:rPr lang="en-GB" b="1" dirty="0" smtClean="0">
                <a:ea typeface="ＭＳ Ｐゴシック" panose="020B0600070205080204" pitchFamily="34" charset="-128"/>
              </a:rPr>
              <a:t>Need constant feedback</a:t>
            </a:r>
          </a:p>
          <a:p>
            <a:pPr lvl="1" algn="just" eaLnBrk="1" hangingPunct="1">
              <a:lnSpc>
                <a:spcPct val="90000"/>
              </a:lnSpc>
            </a:pPr>
            <a:r>
              <a:rPr lang="en-GB" b="1" dirty="0" smtClean="0">
                <a:ea typeface="ＭＳ Ｐゴシック" panose="020B0600070205080204" pitchFamily="34" charset="-128"/>
              </a:rPr>
              <a:t>Like a lot of options</a:t>
            </a:r>
          </a:p>
        </p:txBody>
      </p:sp>
      <p:pic>
        <p:nvPicPr>
          <p:cNvPr id="21509" name="Picture 4" descr="troyes cropp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0630" y="2780928"/>
            <a:ext cx="1794287" cy="302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5135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331913" y="333375"/>
            <a:ext cx="7366000" cy="1150938"/>
          </a:xfrm>
        </p:spPr>
        <p:txBody>
          <a:bodyPr>
            <a:normAutofit fontScale="90000"/>
          </a:bodyPr>
          <a:lstStyle/>
          <a:p>
            <a:pPr eaLnBrk="1" hangingPunct="1"/>
            <a:r>
              <a:rPr lang="en-GB" sz="4000" smtClean="0">
                <a:ea typeface="ＭＳ Ｐゴシック" panose="020B0600070205080204" pitchFamily="34" charset="-128"/>
              </a:rPr>
              <a:t>Generation Y – Challenges for associations</a:t>
            </a:r>
            <a:endParaRPr lang="en-US" sz="4000" smtClean="0">
              <a:ea typeface="ＭＳ Ｐゴシック" panose="020B0600070205080204" pitchFamily="34" charset="-128"/>
            </a:endParaRPr>
          </a:p>
        </p:txBody>
      </p:sp>
      <p:sp>
        <p:nvSpPr>
          <p:cNvPr id="332803" name="Rectangle 3"/>
          <p:cNvSpPr>
            <a:spLocks noGrp="1" noChangeArrowheads="1"/>
          </p:cNvSpPr>
          <p:nvPr>
            <p:ph type="body" idx="1"/>
          </p:nvPr>
        </p:nvSpPr>
        <p:spPr>
          <a:xfrm>
            <a:off x="900113" y="1600200"/>
            <a:ext cx="7848600" cy="4572000"/>
          </a:xfrm>
        </p:spPr>
        <p:txBody>
          <a:bodyPr/>
          <a:lstStyle/>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Most associations are ageing in terms of membership</a:t>
            </a:r>
          </a:p>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Many of your current members could be </a:t>
            </a:r>
            <a:r>
              <a:rPr lang="en-GB" dirty="0" smtClean="0">
                <a:effectLst>
                  <a:outerShdw blurRad="38100" dist="38100" dir="2700000" algn="tl">
                    <a:srgbClr val="FFFFFF"/>
                  </a:outerShdw>
                </a:effectLst>
                <a:ea typeface="ＭＳ Ｐゴシック" panose="020B0600070205080204" pitchFamily="34" charset="-128"/>
              </a:rPr>
              <a:t>the parents of Gen Y</a:t>
            </a:r>
            <a:endParaRPr lang="en-GB"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r>
              <a:rPr lang="en-GB" dirty="0" smtClean="0">
                <a:effectLst>
                  <a:outerShdw blurRad="38100" dist="38100" dir="2700000" algn="tl">
                    <a:srgbClr val="FFFFFF"/>
                  </a:outerShdw>
                </a:effectLst>
                <a:ea typeface="ＭＳ Ｐゴシック" panose="020B0600070205080204" pitchFamily="34" charset="-128"/>
              </a:rPr>
              <a:t>Gen Y are a hard sell. Fiercely individualistic: love groups, not teams</a:t>
            </a:r>
          </a:p>
          <a:p>
            <a:pPr eaLnBrk="1" hangingPunct="1">
              <a:lnSpc>
                <a:spcPct val="90000"/>
              </a:lnSpc>
            </a:pPr>
            <a:r>
              <a:rPr lang="en-US" dirty="0" smtClean="0">
                <a:effectLst>
                  <a:outerShdw blurRad="38100" dist="38100" dir="2700000" algn="tl">
                    <a:srgbClr val="FFFFFF"/>
                  </a:outerShdw>
                </a:effectLst>
                <a:ea typeface="ＭＳ Ｐゴシック" panose="020B0600070205080204" pitchFamily="34" charset="-128"/>
              </a:rPr>
              <a:t>Gen Y is not long-term-commitment driven. Frequent job-changers</a:t>
            </a:r>
          </a:p>
          <a:p>
            <a:pPr eaLnBrk="1" hangingPunct="1">
              <a:lnSpc>
                <a:spcPct val="90000"/>
              </a:lnSpc>
              <a:buFont typeface="Wingdings" panose="05000000000000000000" pitchFamily="2" charset="2"/>
              <a:buNone/>
            </a:pPr>
            <a:endParaRPr lang="en-US"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b="1"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b="1"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b="1"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39072625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331913" y="333375"/>
            <a:ext cx="7366000" cy="1150938"/>
          </a:xfrm>
        </p:spPr>
        <p:txBody>
          <a:bodyPr>
            <a:normAutofit fontScale="90000"/>
          </a:bodyPr>
          <a:lstStyle/>
          <a:p>
            <a:pPr eaLnBrk="1" hangingPunct="1"/>
            <a:r>
              <a:rPr lang="en-GB" sz="4000" smtClean="0">
                <a:ea typeface="ＭＳ Ｐゴシック" panose="020B0600070205080204" pitchFamily="34" charset="-128"/>
              </a:rPr>
              <a:t>Generation Y – Challenges for associations</a:t>
            </a:r>
            <a:endParaRPr lang="en-US" sz="4000" smtClean="0">
              <a:ea typeface="ＭＳ Ｐゴシック" panose="020B0600070205080204" pitchFamily="34" charset="-128"/>
            </a:endParaRPr>
          </a:p>
        </p:txBody>
      </p:sp>
      <p:sp>
        <p:nvSpPr>
          <p:cNvPr id="332803" name="Rectangle 3"/>
          <p:cNvSpPr>
            <a:spLocks noGrp="1" noChangeArrowheads="1"/>
          </p:cNvSpPr>
          <p:nvPr>
            <p:ph type="body" idx="1"/>
          </p:nvPr>
        </p:nvSpPr>
        <p:spPr>
          <a:xfrm>
            <a:off x="900113" y="1752600"/>
            <a:ext cx="7848600" cy="4419600"/>
          </a:xfrm>
        </p:spPr>
        <p:txBody>
          <a:bodyPr/>
          <a:lstStyle/>
          <a:p>
            <a:pPr eaLnBrk="1" hangingPunct="1">
              <a:lnSpc>
                <a:spcPct val="90000"/>
              </a:lnSpc>
            </a:pPr>
            <a:r>
              <a:rPr lang="en-US" dirty="0" smtClean="0">
                <a:effectLst>
                  <a:outerShdw blurRad="38100" dist="38100" dir="2700000" algn="tl">
                    <a:srgbClr val="FFFFFF"/>
                  </a:outerShdw>
                </a:effectLst>
                <a:ea typeface="ＭＳ Ｐゴシック" panose="020B0600070205080204" pitchFamily="34" charset="-128"/>
              </a:rPr>
              <a:t>They have a sense of entitlement, which can make them high-maintenance customers</a:t>
            </a:r>
          </a:p>
          <a:p>
            <a:pPr eaLnBrk="1" hangingPunct="1">
              <a:lnSpc>
                <a:spcPct val="90000"/>
              </a:lnSpc>
            </a:pPr>
            <a:r>
              <a:rPr lang="en-US" dirty="0" smtClean="0">
                <a:effectLst>
                  <a:outerShdw blurRad="38100" dist="38100" dir="2700000" algn="tl">
                    <a:srgbClr val="FFFFFF"/>
                  </a:outerShdw>
                </a:effectLst>
                <a:ea typeface="ＭＳ Ｐゴシック" panose="020B0600070205080204" pitchFamily="34" charset="-128"/>
              </a:rPr>
              <a:t>They need a different style of management</a:t>
            </a:r>
            <a:r>
              <a:rPr lang="en-US" dirty="0" smtClean="0">
                <a:effectLst>
                  <a:outerShdw blurRad="38100" dist="38100" dir="2700000" algn="tl">
                    <a:srgbClr val="FFFFFF"/>
                  </a:outerShdw>
                </a:effectLst>
                <a:ea typeface="ＭＳ Ｐゴシック" panose="020B0600070205080204" pitchFamily="34" charset="-128"/>
              </a:rPr>
              <a:t>:</a:t>
            </a:r>
          </a:p>
          <a:p>
            <a:pPr marL="0" indent="0" eaLnBrk="1" hangingPunct="1">
              <a:lnSpc>
                <a:spcPct val="90000"/>
              </a:lnSpc>
              <a:buNone/>
            </a:pPr>
            <a:endParaRPr lang="en-US"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buFont typeface="Wingdings" panose="05000000000000000000" pitchFamily="2" charset="2"/>
              <a:buNone/>
            </a:pPr>
            <a:r>
              <a:rPr lang="en-US" sz="2400" dirty="0" smtClean="0">
                <a:solidFill>
                  <a:srgbClr val="FF66CC"/>
                </a:solidFill>
                <a:effectLst>
                  <a:outerShdw blurRad="38100" dist="38100" dir="2700000" algn="tl">
                    <a:srgbClr val="FFFFFF"/>
                  </a:outerShdw>
                </a:effectLst>
                <a:ea typeface="ＭＳ Ｐゴシック" panose="020B0600070205080204" pitchFamily="34" charset="-128"/>
              </a:rPr>
              <a:t>	</a:t>
            </a:r>
            <a:r>
              <a:rPr lang="en-US" sz="2400" dirty="0" smtClean="0">
                <a:effectLst>
                  <a:outerShdw blurRad="38100" dist="38100" dir="2700000" algn="tl">
                    <a:srgbClr val="FFFFFF"/>
                  </a:outerShdw>
                </a:effectLst>
                <a:ea typeface="ＭＳ Ｐゴシック" panose="020B0600070205080204" pitchFamily="34" charset="-128"/>
              </a:rPr>
              <a:t>“If you try to manage Gen-Y using an old, outdated, command-and-control style of leadership, this generation will walk out your door before lunch.  And before the end of the day, they'll blog, IM, and text about their experience with you (warning their friends to stay away)”</a:t>
            </a:r>
            <a:endParaRPr lang="en-GB" sz="2400"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buFont typeface="Wingdings" panose="05000000000000000000" pitchFamily="2" charset="2"/>
              <a:buNone/>
            </a:pPr>
            <a:endParaRPr lang="en-US"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US"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b="1"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b="1" dirty="0" smtClean="0">
              <a:effectLst>
                <a:outerShdw blurRad="38100" dist="38100" dir="2700000" algn="tl">
                  <a:srgbClr val="FFFFFF"/>
                </a:outerShdw>
              </a:effectLst>
              <a:ea typeface="ＭＳ Ｐゴシック" panose="020B0600070205080204" pitchFamily="34" charset="-128"/>
            </a:endParaRPr>
          </a:p>
          <a:p>
            <a:pPr eaLnBrk="1" hangingPunct="1">
              <a:lnSpc>
                <a:spcPct val="90000"/>
              </a:lnSpc>
            </a:pPr>
            <a:endParaRPr lang="en-GB" b="1" dirty="0" smtClean="0">
              <a:effectLst>
                <a:outerShdw blurRad="38100" dist="38100" dir="2700000" algn="tl">
                  <a:srgbClr val="FFFFFF"/>
                </a:outerShdw>
              </a:effectLst>
              <a:ea typeface="ＭＳ Ｐゴシック" panose="020B0600070205080204" pitchFamily="34" charset="-128"/>
            </a:endParaRPr>
          </a:p>
        </p:txBody>
      </p:sp>
    </p:spTree>
    <p:extLst>
      <p:ext uri="{BB962C8B-B14F-4D97-AF65-F5344CB8AC3E}">
        <p14:creationId xmlns:p14="http://schemas.microsoft.com/office/powerpoint/2010/main" val="112319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916</Words>
  <Application>Microsoft Office PowerPoint</Application>
  <PresentationFormat>On-screen Show (4:3)</PresentationFormat>
  <Paragraphs>138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Times New Roman</vt:lpstr>
      <vt:lpstr>Wingdings</vt:lpstr>
      <vt:lpstr>Office Theme</vt:lpstr>
      <vt:lpstr> </vt:lpstr>
      <vt:lpstr>Which generation are YOU ?</vt:lpstr>
      <vt:lpstr>Since 2008</vt:lpstr>
      <vt:lpstr>PowerPoint Presentation</vt:lpstr>
      <vt:lpstr>Bye bye, Baby Boomers</vt:lpstr>
      <vt:lpstr>Generation Y Characteristics</vt:lpstr>
      <vt:lpstr>Generation Y Characteristics</vt:lpstr>
      <vt:lpstr>Generation Y – Challenges for associations</vt:lpstr>
      <vt:lpstr>Generation Y – Challenges for associations</vt:lpstr>
      <vt:lpstr>Winning Gen-Y members</vt:lpstr>
      <vt:lpstr>Winning Gen-Y members</vt:lpstr>
      <vt:lpstr>Winning Gen-Y members</vt:lpstr>
      <vt:lpstr>Winning Gen-Y members</vt:lpstr>
      <vt:lpstr>Using technology</vt:lpstr>
      <vt:lpstr>Using technology</vt:lpstr>
      <vt:lpstr>Case-study: AALL and Gen Y</vt:lpstr>
      <vt:lpstr>Case-study: AALL and Gen Y</vt:lpstr>
      <vt:lpstr>Case-study: AALL and Gen Y</vt:lpstr>
      <vt:lpstr>PowerPoint Presentation</vt:lpstr>
      <vt:lpstr>PowerPoint Presentation</vt:lpstr>
      <vt:lpstr>PowerPoint Presentation</vt:lpstr>
      <vt:lpstr>Designing events that will attract Generation Y</vt:lpstr>
      <vt:lpstr>From speakers, they want -</vt:lpstr>
      <vt:lpstr>From speakers, they want -</vt:lpstr>
      <vt:lpstr> Networking - more STRUCTURE required </vt:lpstr>
      <vt:lpstr>Social legacy</vt:lpstr>
      <vt:lpstr>Conference venues for Generation Y</vt:lpstr>
      <vt:lpstr>THE CHALLENGES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Events Management Lecture</dc:title>
  <dc:creator>Ewa</dc:creator>
  <cp:lastModifiedBy>Rob Davidson</cp:lastModifiedBy>
  <cp:revision>8</cp:revision>
  <dcterms:created xsi:type="dcterms:W3CDTF">2011-11-16T06:15:59Z</dcterms:created>
  <dcterms:modified xsi:type="dcterms:W3CDTF">2013-10-22T15:46:55Z</dcterms:modified>
</cp:coreProperties>
</file>