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38"/>
  </p:notesMasterIdLst>
  <p:handoutMasterIdLst>
    <p:handoutMasterId r:id="rId39"/>
  </p:handoutMasterIdLst>
  <p:sldIdLst>
    <p:sldId id="428" r:id="rId2"/>
    <p:sldId id="386" r:id="rId3"/>
    <p:sldId id="347" r:id="rId4"/>
    <p:sldId id="348" r:id="rId5"/>
    <p:sldId id="422" r:id="rId6"/>
    <p:sldId id="385" r:id="rId7"/>
    <p:sldId id="406" r:id="rId8"/>
    <p:sldId id="407" r:id="rId9"/>
    <p:sldId id="395" r:id="rId10"/>
    <p:sldId id="387" r:id="rId11"/>
    <p:sldId id="397" r:id="rId12"/>
    <p:sldId id="424" r:id="rId13"/>
    <p:sldId id="425" r:id="rId14"/>
    <p:sldId id="408" r:id="rId15"/>
    <p:sldId id="398" r:id="rId16"/>
    <p:sldId id="419" r:id="rId17"/>
    <p:sldId id="401" r:id="rId18"/>
    <p:sldId id="421" r:id="rId19"/>
    <p:sldId id="400" r:id="rId20"/>
    <p:sldId id="376" r:id="rId21"/>
    <p:sldId id="352" r:id="rId22"/>
    <p:sldId id="353" r:id="rId23"/>
    <p:sldId id="355" r:id="rId24"/>
    <p:sldId id="357" r:id="rId25"/>
    <p:sldId id="404" r:id="rId26"/>
    <p:sldId id="410" r:id="rId27"/>
    <p:sldId id="429" r:id="rId28"/>
    <p:sldId id="430" r:id="rId29"/>
    <p:sldId id="431" r:id="rId30"/>
    <p:sldId id="366" r:id="rId31"/>
    <p:sldId id="414" r:id="rId32"/>
    <p:sldId id="432" r:id="rId33"/>
    <p:sldId id="369" r:id="rId34"/>
    <p:sldId id="363" r:id="rId35"/>
    <p:sldId id="344" r:id="rId36"/>
    <p:sldId id="345" r:id="rId37"/>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77" autoAdjust="0"/>
    <p:restoredTop sz="93306" autoAdjust="0"/>
  </p:normalViewPr>
  <p:slideViewPr>
    <p:cSldViewPr>
      <p:cViewPr varScale="1">
        <p:scale>
          <a:sx n="65" d="100"/>
          <a:sy n="65" d="100"/>
        </p:scale>
        <p:origin x="-1292" y="-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IStreetFS01.asaenet.org\share$\industry%20research\Decision%20to%20Volunteer\Report%20Generation\Frequency%20tables%20with%20FINAL%20weight.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spPr>
            <a:effectLst/>
          </c:spPr>
          <c:dPt>
            <c:idx val="0"/>
            <c:spPr>
              <a:solidFill>
                <a:srgbClr val="005696"/>
              </a:solidFill>
              <a:effectLst/>
            </c:spPr>
          </c:dPt>
          <c:dPt>
            <c:idx val="1"/>
            <c:spPr>
              <a:solidFill>
                <a:schemeClr val="accent6">
                  <a:lumMod val="75000"/>
                </a:schemeClr>
              </a:solidFill>
              <a:effectLst/>
            </c:spPr>
          </c:dPt>
          <c:dPt>
            <c:idx val="2"/>
            <c:spPr>
              <a:solidFill>
                <a:srgbClr val="008000"/>
              </a:solidFill>
              <a:effectLst/>
            </c:spPr>
          </c:dPt>
          <c:dPt>
            <c:idx val="3"/>
            <c:spPr>
              <a:solidFill>
                <a:srgbClr val="A02878"/>
              </a:solidFill>
              <a:effectLst/>
            </c:spPr>
          </c:dPt>
          <c:dLbls>
            <c:dLbl>
              <c:idx val="0"/>
              <c:layout/>
              <c:tx>
                <c:rich>
                  <a:bodyPr/>
                  <a:lstStyle/>
                  <a:p>
                    <a:r>
                      <a:rPr lang="en-US" sz="2800" b="1" baseline="0" dirty="0">
                        <a:solidFill>
                          <a:schemeClr val="bg1"/>
                        </a:solidFill>
                        <a:latin typeface="HelveticaNeueLT Std"/>
                      </a:rPr>
                      <a:t>Local </a:t>
                    </a:r>
                    <a:r>
                      <a:rPr lang="en-US" sz="2800" b="1" baseline="0" dirty="0" smtClean="0">
                        <a:solidFill>
                          <a:schemeClr val="bg1"/>
                        </a:solidFill>
                        <a:latin typeface="HelveticaNeueLT Std"/>
                      </a:rPr>
                      <a:t>Leaders</a:t>
                    </a:r>
                  </a:p>
                  <a:p>
                    <a:r>
                      <a:rPr lang="en-US" sz="2800" b="1" baseline="0" dirty="0" smtClean="0">
                        <a:solidFill>
                          <a:schemeClr val="bg1"/>
                        </a:solidFill>
                        <a:latin typeface="HelveticaNeueLT Std"/>
                      </a:rPr>
                      <a:t> 22.9 %</a:t>
                    </a:r>
                    <a:endParaRPr lang="en-US" sz="2800" b="1" baseline="0" dirty="0">
                      <a:solidFill>
                        <a:schemeClr val="bg1"/>
                      </a:solidFill>
                      <a:latin typeface="HelveticaNeueLT Std"/>
                    </a:endParaRPr>
                  </a:p>
                </c:rich>
              </c:tx>
              <c:showVal val="1"/>
              <c:showCatName val="1"/>
            </c:dLbl>
            <c:dLbl>
              <c:idx val="1"/>
              <c:layout>
                <c:manualLayout>
                  <c:x val="-0.17621320520418821"/>
                  <c:y val="-0.22327792359288526"/>
                </c:manualLayout>
              </c:layout>
              <c:tx>
                <c:rich>
                  <a:bodyPr/>
                  <a:lstStyle/>
                  <a:p>
                    <a:r>
                      <a:rPr lang="en-US" sz="2800" b="1" baseline="0" dirty="0" smtClean="0">
                        <a:solidFill>
                          <a:schemeClr val="bg1"/>
                        </a:solidFill>
                        <a:latin typeface="HelveticaNeueLT Std"/>
                      </a:rPr>
                      <a:t>Writers </a:t>
                    </a:r>
                  </a:p>
                  <a:p>
                    <a:r>
                      <a:rPr lang="en-US" sz="2800" b="1" baseline="0" dirty="0" smtClean="0">
                        <a:solidFill>
                          <a:schemeClr val="bg1"/>
                        </a:solidFill>
                        <a:latin typeface="HelveticaNeueLT Std"/>
                      </a:rPr>
                      <a:t>26.7 %</a:t>
                    </a:r>
                    <a:endParaRPr lang="en-US" sz="2800" b="1" baseline="0" dirty="0">
                      <a:solidFill>
                        <a:schemeClr val="bg1"/>
                      </a:solidFill>
                      <a:latin typeface="HelveticaNeueLT Std"/>
                    </a:endParaRPr>
                  </a:p>
                </c:rich>
              </c:tx>
              <c:showVal val="1"/>
              <c:showCatName val="1"/>
            </c:dLbl>
            <c:dLbl>
              <c:idx val="2"/>
              <c:layout>
                <c:manualLayout>
                  <c:x val="0.19272758915888241"/>
                  <c:y val="-0.17474263633712925"/>
                </c:manualLayout>
              </c:layout>
              <c:tx>
                <c:rich>
                  <a:bodyPr/>
                  <a:lstStyle/>
                  <a:p>
                    <a:r>
                      <a:rPr lang="en-US" sz="2800" b="1" baseline="0" dirty="0" smtClean="0">
                        <a:solidFill>
                          <a:schemeClr val="bg1"/>
                        </a:solidFill>
                        <a:latin typeface="HelveticaNeueLT Std"/>
                      </a:rPr>
                      <a:t>Teachers 32.8 %</a:t>
                    </a:r>
                    <a:endParaRPr lang="en-US" sz="2800" b="1" baseline="0" dirty="0">
                      <a:solidFill>
                        <a:schemeClr val="bg1"/>
                      </a:solidFill>
                      <a:latin typeface="HelveticaNeueLT Std"/>
                    </a:endParaRPr>
                  </a:p>
                </c:rich>
              </c:tx>
              <c:showVal val="1"/>
              <c:showCatName val="1"/>
            </c:dLbl>
            <c:dLbl>
              <c:idx val="3"/>
              <c:layout/>
              <c:tx>
                <c:rich>
                  <a:bodyPr/>
                  <a:lstStyle/>
                  <a:p>
                    <a:r>
                      <a:rPr lang="en-US" sz="2800" b="1" baseline="0" dirty="0" smtClean="0">
                        <a:solidFill>
                          <a:schemeClr val="bg1"/>
                        </a:solidFill>
                        <a:latin typeface="HelveticaNeueLT Std"/>
                      </a:rPr>
                      <a:t>Shapers</a:t>
                    </a:r>
                  </a:p>
                  <a:p>
                    <a:r>
                      <a:rPr lang="en-US" sz="2800" b="1" baseline="0" dirty="0" smtClean="0">
                        <a:solidFill>
                          <a:schemeClr val="bg1"/>
                        </a:solidFill>
                        <a:latin typeface="HelveticaNeueLT Std"/>
                      </a:rPr>
                      <a:t> 17.6 %</a:t>
                    </a:r>
                    <a:endParaRPr lang="en-US" sz="2800" b="1" baseline="0" dirty="0">
                      <a:solidFill>
                        <a:schemeClr val="bg1"/>
                      </a:solidFill>
                      <a:latin typeface="HelveticaNeueLT Std"/>
                    </a:endParaRPr>
                  </a:p>
                </c:rich>
              </c:tx>
              <c:showVal val="1"/>
              <c:showCatName val="1"/>
            </c:dLbl>
            <c:txPr>
              <a:bodyPr/>
              <a:lstStyle/>
              <a:p>
                <a:pPr>
                  <a:defRPr sz="2800" b="1" baseline="0">
                    <a:solidFill>
                      <a:schemeClr val="bg1"/>
                    </a:solidFill>
                  </a:defRPr>
                </a:pPr>
                <a:endParaRPr lang="en-US"/>
              </a:p>
            </c:txPr>
            <c:showVal val="1"/>
            <c:showCatName val="1"/>
            <c:showLeaderLines val="1"/>
          </c:dLbls>
          <c:cat>
            <c:strRef>
              <c:f>'chapter 4 charts'!$A$1:$A$4</c:f>
              <c:strCache>
                <c:ptCount val="4"/>
                <c:pt idx="0">
                  <c:v>Local Leaders</c:v>
                </c:pt>
                <c:pt idx="1">
                  <c:v>Writers</c:v>
                </c:pt>
                <c:pt idx="2">
                  <c:v>Teachers</c:v>
                </c:pt>
                <c:pt idx="3">
                  <c:v>Shapers</c:v>
                </c:pt>
              </c:strCache>
            </c:strRef>
          </c:cat>
          <c:val>
            <c:numRef>
              <c:f>'chapter 4 charts'!$B$1:$B$4</c:f>
              <c:numCache>
                <c:formatCode>General</c:formatCode>
                <c:ptCount val="4"/>
                <c:pt idx="0">
                  <c:v>22.9</c:v>
                </c:pt>
                <c:pt idx="1">
                  <c:v>26.7</c:v>
                </c:pt>
                <c:pt idx="2">
                  <c:v>32.800000000000004</c:v>
                </c:pt>
                <c:pt idx="3">
                  <c:v>17.600000000000001</c:v>
                </c:pt>
              </c:numCache>
            </c:numRef>
          </c:val>
        </c:ser>
        <c:dLbls>
          <c:showVal val="1"/>
        </c:dLbls>
        <c:firstSliceAng val="0"/>
      </c:pieChart>
    </c:plotArea>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35F9E8-29FA-4453-BA08-882CB9BF7551}" type="doc">
      <dgm:prSet loTypeId="urn:microsoft.com/office/officeart/2005/8/layout/pyramid1" loCatId="pyramid" qsTypeId="urn:microsoft.com/office/officeart/2005/8/quickstyle/simple1" qsCatId="simple" csTypeId="urn:microsoft.com/office/officeart/2005/8/colors/accent1_2" csCatId="accent1" phldr="1"/>
      <dgm:spPr/>
    </dgm:pt>
    <dgm:pt modelId="{890ECE64-21C9-44D4-BA16-6407EA483484}">
      <dgm:prSet phldrT="[Text]"/>
      <dgm:spPr>
        <a:solidFill>
          <a:schemeClr val="accent6">
            <a:lumMod val="75000"/>
          </a:schemeClr>
        </a:solidFill>
        <a:ln>
          <a:solidFill>
            <a:schemeClr val="accent6">
              <a:lumMod val="75000"/>
            </a:schemeClr>
          </a:solidFill>
        </a:ln>
      </dgm:spPr>
      <dgm:t>
        <a:bodyPr/>
        <a:lstStyle/>
        <a:p>
          <a:r>
            <a:rPr lang="en-US" dirty="0" smtClean="0"/>
            <a:t> </a:t>
          </a:r>
          <a:endParaRPr lang="en-US" dirty="0"/>
        </a:p>
      </dgm:t>
    </dgm:pt>
    <dgm:pt modelId="{D10462A9-A928-4618-B11B-DB3CE27E26BD}" type="parTrans" cxnId="{D20819E5-734F-47AB-9755-FA9E5E867905}">
      <dgm:prSet/>
      <dgm:spPr/>
      <dgm:t>
        <a:bodyPr/>
        <a:lstStyle/>
        <a:p>
          <a:endParaRPr lang="en-US"/>
        </a:p>
      </dgm:t>
    </dgm:pt>
    <dgm:pt modelId="{CDA158BE-39C6-49EF-A0BE-3172197F6080}" type="sibTrans" cxnId="{D20819E5-734F-47AB-9755-FA9E5E867905}">
      <dgm:prSet/>
      <dgm:spPr/>
      <dgm:t>
        <a:bodyPr/>
        <a:lstStyle/>
        <a:p>
          <a:endParaRPr lang="en-US"/>
        </a:p>
      </dgm:t>
    </dgm:pt>
    <dgm:pt modelId="{FA75FF34-BEA8-4ECB-B65E-1FBCB0E1F399}">
      <dgm:prSet phldrT="[Text]"/>
      <dgm:spPr>
        <a:solidFill>
          <a:schemeClr val="accent3">
            <a:lumMod val="75000"/>
          </a:schemeClr>
        </a:solidFill>
        <a:ln>
          <a:solidFill>
            <a:schemeClr val="accent3">
              <a:lumMod val="75000"/>
            </a:schemeClr>
          </a:solidFill>
        </a:ln>
      </dgm:spPr>
      <dgm:t>
        <a:bodyPr/>
        <a:lstStyle/>
        <a:p>
          <a:r>
            <a:rPr lang="en-US" dirty="0" smtClean="0"/>
            <a:t> </a:t>
          </a:r>
          <a:endParaRPr lang="en-US" dirty="0"/>
        </a:p>
      </dgm:t>
    </dgm:pt>
    <dgm:pt modelId="{F7C7EF8D-D1F8-4DBB-875F-EED0A9C83DB8}" type="parTrans" cxnId="{702E24F2-7F4F-4385-B77D-E09F2A7FFA8D}">
      <dgm:prSet/>
      <dgm:spPr/>
      <dgm:t>
        <a:bodyPr/>
        <a:lstStyle/>
        <a:p>
          <a:endParaRPr lang="en-US"/>
        </a:p>
      </dgm:t>
    </dgm:pt>
    <dgm:pt modelId="{D7D626A3-7AC4-41CB-8989-793B1A382B5E}" type="sibTrans" cxnId="{702E24F2-7F4F-4385-B77D-E09F2A7FFA8D}">
      <dgm:prSet/>
      <dgm:spPr/>
      <dgm:t>
        <a:bodyPr/>
        <a:lstStyle/>
        <a:p>
          <a:endParaRPr lang="en-US"/>
        </a:p>
      </dgm:t>
    </dgm:pt>
    <dgm:pt modelId="{08119A2B-2954-4CE0-9AA5-83768A249A92}">
      <dgm:prSet phldrT="[Text]"/>
      <dgm:spPr>
        <a:solidFill>
          <a:schemeClr val="tx2">
            <a:lumMod val="60000"/>
            <a:lumOff val="40000"/>
          </a:schemeClr>
        </a:solidFill>
        <a:ln>
          <a:solidFill>
            <a:schemeClr val="tx2">
              <a:lumMod val="60000"/>
              <a:lumOff val="40000"/>
            </a:schemeClr>
          </a:solidFill>
        </a:ln>
      </dgm:spPr>
      <dgm:t>
        <a:bodyPr/>
        <a:lstStyle/>
        <a:p>
          <a:r>
            <a:rPr lang="en-US" dirty="0" smtClean="0"/>
            <a:t> </a:t>
          </a:r>
          <a:endParaRPr lang="en-US" dirty="0"/>
        </a:p>
      </dgm:t>
    </dgm:pt>
    <dgm:pt modelId="{55D29BBB-7B0A-425B-93A5-83394697126A}" type="parTrans" cxnId="{F83EA800-10F8-44EE-922B-882E5FAC7C12}">
      <dgm:prSet/>
      <dgm:spPr/>
      <dgm:t>
        <a:bodyPr/>
        <a:lstStyle/>
        <a:p>
          <a:endParaRPr lang="en-US"/>
        </a:p>
      </dgm:t>
    </dgm:pt>
    <dgm:pt modelId="{67E624A4-E3EC-4A14-ACF9-64F8F8CD2049}" type="sibTrans" cxnId="{F83EA800-10F8-44EE-922B-882E5FAC7C12}">
      <dgm:prSet/>
      <dgm:spPr/>
      <dgm:t>
        <a:bodyPr/>
        <a:lstStyle/>
        <a:p>
          <a:endParaRPr lang="en-US"/>
        </a:p>
      </dgm:t>
    </dgm:pt>
    <dgm:pt modelId="{38F90E09-425A-4C21-B26B-B33C6D6FD759}">
      <dgm:prSet phldrT="[Text]"/>
      <dgm:spPr>
        <a:solidFill>
          <a:schemeClr val="accent2"/>
        </a:solidFill>
        <a:ln>
          <a:solidFill>
            <a:schemeClr val="accent2"/>
          </a:solidFill>
        </a:ln>
      </dgm:spPr>
      <dgm:t>
        <a:bodyPr/>
        <a:lstStyle/>
        <a:p>
          <a:r>
            <a:rPr lang="en-US" dirty="0" smtClean="0"/>
            <a:t> </a:t>
          </a:r>
          <a:endParaRPr lang="en-US" dirty="0"/>
        </a:p>
      </dgm:t>
    </dgm:pt>
    <dgm:pt modelId="{37D625BE-9B4A-4243-B0E1-AF9C1FE74C4F}" type="parTrans" cxnId="{87A7DF82-5FBC-4759-B59C-97A2AA4CF0A5}">
      <dgm:prSet/>
      <dgm:spPr/>
      <dgm:t>
        <a:bodyPr/>
        <a:lstStyle/>
        <a:p>
          <a:endParaRPr lang="en-US"/>
        </a:p>
      </dgm:t>
    </dgm:pt>
    <dgm:pt modelId="{57345B67-B7F9-480D-AB0D-D08AD7899C6A}" type="sibTrans" cxnId="{87A7DF82-5FBC-4759-B59C-97A2AA4CF0A5}">
      <dgm:prSet/>
      <dgm:spPr/>
      <dgm:t>
        <a:bodyPr/>
        <a:lstStyle/>
        <a:p>
          <a:endParaRPr lang="en-US"/>
        </a:p>
      </dgm:t>
    </dgm:pt>
    <dgm:pt modelId="{B35DF87A-AC0B-40B8-8247-589079EE43C4}">
      <dgm:prSet phldrT="[Text]"/>
      <dgm:spPr>
        <a:solidFill>
          <a:schemeClr val="tx2">
            <a:lumMod val="60000"/>
            <a:lumOff val="40000"/>
          </a:schemeClr>
        </a:solidFill>
        <a:ln>
          <a:solidFill>
            <a:schemeClr val="tx2">
              <a:lumMod val="60000"/>
              <a:lumOff val="40000"/>
            </a:schemeClr>
          </a:solidFill>
        </a:ln>
      </dgm:spPr>
      <dgm:t>
        <a:bodyPr/>
        <a:lstStyle/>
        <a:p>
          <a:r>
            <a:rPr lang="en-US" dirty="0" smtClean="0"/>
            <a:t> </a:t>
          </a:r>
          <a:endParaRPr lang="en-US" dirty="0"/>
        </a:p>
      </dgm:t>
    </dgm:pt>
    <dgm:pt modelId="{8F031E71-EF56-43C1-9C10-7CDB9DBFD8B8}" type="parTrans" cxnId="{94FE5F04-5C49-4FDD-8579-ADE976F392F2}">
      <dgm:prSet/>
      <dgm:spPr/>
      <dgm:t>
        <a:bodyPr/>
        <a:lstStyle/>
        <a:p>
          <a:endParaRPr lang="en-US"/>
        </a:p>
      </dgm:t>
    </dgm:pt>
    <dgm:pt modelId="{2373C43A-0D82-4FD7-81ED-2D085E7033A6}" type="sibTrans" cxnId="{94FE5F04-5C49-4FDD-8579-ADE976F392F2}">
      <dgm:prSet/>
      <dgm:spPr/>
      <dgm:t>
        <a:bodyPr/>
        <a:lstStyle/>
        <a:p>
          <a:endParaRPr lang="en-US"/>
        </a:p>
      </dgm:t>
    </dgm:pt>
    <dgm:pt modelId="{9FB81410-F096-4914-9BB6-F5249FC58546}">
      <dgm:prSet phldrT="[Text]"/>
      <dgm:spPr>
        <a:solidFill>
          <a:schemeClr val="accent2"/>
        </a:solidFill>
        <a:ln>
          <a:solidFill>
            <a:schemeClr val="accent2"/>
          </a:solidFill>
        </a:ln>
      </dgm:spPr>
      <dgm:t>
        <a:bodyPr/>
        <a:lstStyle/>
        <a:p>
          <a:r>
            <a:rPr lang="en-US" dirty="0" smtClean="0"/>
            <a:t> </a:t>
          </a:r>
          <a:endParaRPr lang="en-US" dirty="0"/>
        </a:p>
      </dgm:t>
    </dgm:pt>
    <dgm:pt modelId="{B6D96074-6816-4339-99EC-52783D00A587}" type="parTrans" cxnId="{53941029-9DCF-441F-A0B6-B374D48FB328}">
      <dgm:prSet/>
      <dgm:spPr/>
      <dgm:t>
        <a:bodyPr/>
        <a:lstStyle/>
        <a:p>
          <a:endParaRPr lang="en-US"/>
        </a:p>
      </dgm:t>
    </dgm:pt>
    <dgm:pt modelId="{DBA96D40-B57F-44C7-8ADD-492329950AE1}" type="sibTrans" cxnId="{53941029-9DCF-441F-A0B6-B374D48FB328}">
      <dgm:prSet/>
      <dgm:spPr/>
      <dgm:t>
        <a:bodyPr/>
        <a:lstStyle/>
        <a:p>
          <a:endParaRPr lang="en-US"/>
        </a:p>
      </dgm:t>
    </dgm:pt>
    <dgm:pt modelId="{48282E4C-81BD-41C2-BA39-88AF75BEE6F4}">
      <dgm:prSet phldrT="[Text]"/>
      <dgm:spPr>
        <a:solidFill>
          <a:schemeClr val="accent2"/>
        </a:solidFill>
        <a:ln>
          <a:solidFill>
            <a:schemeClr val="accent2"/>
          </a:solidFill>
        </a:ln>
      </dgm:spPr>
      <dgm:t>
        <a:bodyPr/>
        <a:lstStyle/>
        <a:p>
          <a:r>
            <a:rPr lang="en-US" dirty="0" smtClean="0"/>
            <a:t> </a:t>
          </a:r>
          <a:endParaRPr lang="en-US" dirty="0"/>
        </a:p>
      </dgm:t>
    </dgm:pt>
    <dgm:pt modelId="{49B31D8F-8E66-4F86-8A16-794103A5DFC0}" type="parTrans" cxnId="{2037F525-873E-4F28-839D-267153932D4C}">
      <dgm:prSet/>
      <dgm:spPr/>
      <dgm:t>
        <a:bodyPr/>
        <a:lstStyle/>
        <a:p>
          <a:endParaRPr lang="en-US"/>
        </a:p>
      </dgm:t>
    </dgm:pt>
    <dgm:pt modelId="{5D900D2C-461E-409D-AAC2-658DAEDE5690}" type="sibTrans" cxnId="{2037F525-873E-4F28-839D-267153932D4C}">
      <dgm:prSet/>
      <dgm:spPr/>
      <dgm:t>
        <a:bodyPr/>
        <a:lstStyle/>
        <a:p>
          <a:endParaRPr lang="en-US"/>
        </a:p>
      </dgm:t>
    </dgm:pt>
    <dgm:pt modelId="{0ED6983A-EC6F-493A-A8EF-EFCCFBC901EC}">
      <dgm:prSet phldrT="[Text]"/>
      <dgm:spPr>
        <a:solidFill>
          <a:schemeClr val="accent2"/>
        </a:solidFill>
        <a:ln>
          <a:solidFill>
            <a:schemeClr val="accent2"/>
          </a:solidFill>
        </a:ln>
      </dgm:spPr>
      <dgm:t>
        <a:bodyPr/>
        <a:lstStyle/>
        <a:p>
          <a:r>
            <a:rPr lang="en-US" dirty="0" smtClean="0"/>
            <a:t> </a:t>
          </a:r>
          <a:endParaRPr lang="en-US" dirty="0"/>
        </a:p>
      </dgm:t>
    </dgm:pt>
    <dgm:pt modelId="{30E67F5A-2536-43B9-8E26-0C9BBC1EAF87}" type="parTrans" cxnId="{7F2A010B-6092-4B97-B96F-4E9DE3E28826}">
      <dgm:prSet/>
      <dgm:spPr/>
      <dgm:t>
        <a:bodyPr/>
        <a:lstStyle/>
        <a:p>
          <a:endParaRPr lang="en-US"/>
        </a:p>
      </dgm:t>
    </dgm:pt>
    <dgm:pt modelId="{268E45F4-1DD9-4F9E-9025-FFF2B72B9FCD}" type="sibTrans" cxnId="{7F2A010B-6092-4B97-B96F-4E9DE3E28826}">
      <dgm:prSet/>
      <dgm:spPr/>
      <dgm:t>
        <a:bodyPr/>
        <a:lstStyle/>
        <a:p>
          <a:endParaRPr lang="en-US"/>
        </a:p>
      </dgm:t>
    </dgm:pt>
    <dgm:pt modelId="{D52E2764-5977-4D66-B473-D241CA1E083C}">
      <dgm:prSet phldrT="[Text]"/>
      <dgm:spPr>
        <a:solidFill>
          <a:schemeClr val="accent2"/>
        </a:solidFill>
        <a:ln>
          <a:solidFill>
            <a:schemeClr val="accent2"/>
          </a:solidFill>
        </a:ln>
      </dgm:spPr>
      <dgm:t>
        <a:bodyPr/>
        <a:lstStyle/>
        <a:p>
          <a:r>
            <a:rPr lang="en-US" dirty="0" smtClean="0"/>
            <a:t> </a:t>
          </a:r>
          <a:endParaRPr lang="en-US" dirty="0"/>
        </a:p>
      </dgm:t>
    </dgm:pt>
    <dgm:pt modelId="{A8809211-DED6-4947-8E7B-4E2BB1BD66F4}" type="parTrans" cxnId="{22AD7C67-D44B-4755-B37A-AEFE2CA42D19}">
      <dgm:prSet/>
      <dgm:spPr/>
      <dgm:t>
        <a:bodyPr/>
        <a:lstStyle/>
        <a:p>
          <a:endParaRPr lang="en-US"/>
        </a:p>
      </dgm:t>
    </dgm:pt>
    <dgm:pt modelId="{6C10835A-7FC3-438A-97D2-5DB66A09B633}" type="sibTrans" cxnId="{22AD7C67-D44B-4755-B37A-AEFE2CA42D19}">
      <dgm:prSet/>
      <dgm:spPr/>
      <dgm:t>
        <a:bodyPr/>
        <a:lstStyle/>
        <a:p>
          <a:endParaRPr lang="en-US"/>
        </a:p>
      </dgm:t>
    </dgm:pt>
    <dgm:pt modelId="{8BCDE839-46AB-4417-A167-9E8D0D78E95F}">
      <dgm:prSet phldrT="[Text]"/>
      <dgm:spPr>
        <a:solidFill>
          <a:schemeClr val="accent2"/>
        </a:solidFill>
        <a:ln>
          <a:solidFill>
            <a:schemeClr val="accent2"/>
          </a:solidFill>
        </a:ln>
      </dgm:spPr>
      <dgm:t>
        <a:bodyPr/>
        <a:lstStyle/>
        <a:p>
          <a:r>
            <a:rPr lang="en-US" dirty="0" smtClean="0"/>
            <a:t> </a:t>
          </a:r>
          <a:endParaRPr lang="en-US" dirty="0"/>
        </a:p>
      </dgm:t>
    </dgm:pt>
    <dgm:pt modelId="{2CE458B7-0828-44F9-9017-D1E56359C9D1}" type="parTrans" cxnId="{21234A6B-9A1C-46A8-9D4D-EBC140D5C499}">
      <dgm:prSet/>
      <dgm:spPr/>
      <dgm:t>
        <a:bodyPr/>
        <a:lstStyle/>
        <a:p>
          <a:endParaRPr lang="en-US"/>
        </a:p>
      </dgm:t>
    </dgm:pt>
    <dgm:pt modelId="{110B91BB-F8E9-40BE-B294-CC777A828C71}" type="sibTrans" cxnId="{21234A6B-9A1C-46A8-9D4D-EBC140D5C499}">
      <dgm:prSet/>
      <dgm:spPr/>
      <dgm:t>
        <a:bodyPr/>
        <a:lstStyle/>
        <a:p>
          <a:endParaRPr lang="en-US"/>
        </a:p>
      </dgm:t>
    </dgm:pt>
    <dgm:pt modelId="{F8444779-65AD-427B-9B01-39508C4CC3FD}">
      <dgm:prSet phldrT="[Text]"/>
      <dgm:spPr>
        <a:solidFill>
          <a:schemeClr val="accent2"/>
        </a:solidFill>
        <a:ln>
          <a:solidFill>
            <a:schemeClr val="accent2"/>
          </a:solidFill>
        </a:ln>
      </dgm:spPr>
      <dgm:t>
        <a:bodyPr/>
        <a:lstStyle/>
        <a:p>
          <a:r>
            <a:rPr lang="en-US" dirty="0" smtClean="0"/>
            <a:t> </a:t>
          </a:r>
          <a:endParaRPr lang="en-US" dirty="0"/>
        </a:p>
      </dgm:t>
    </dgm:pt>
    <dgm:pt modelId="{6CBBD471-AB14-49CB-8129-C2CA5F91581C}" type="parTrans" cxnId="{5BA760FF-54C7-4B02-928D-37218F9A7893}">
      <dgm:prSet/>
      <dgm:spPr/>
      <dgm:t>
        <a:bodyPr/>
        <a:lstStyle/>
        <a:p>
          <a:endParaRPr lang="en-US"/>
        </a:p>
      </dgm:t>
    </dgm:pt>
    <dgm:pt modelId="{03B68EF6-ACA2-4A5B-A960-27811DE045D5}" type="sibTrans" cxnId="{5BA760FF-54C7-4B02-928D-37218F9A7893}">
      <dgm:prSet/>
      <dgm:spPr/>
      <dgm:t>
        <a:bodyPr/>
        <a:lstStyle/>
        <a:p>
          <a:endParaRPr lang="en-US"/>
        </a:p>
      </dgm:t>
    </dgm:pt>
    <dgm:pt modelId="{010B7C63-6B62-4166-9079-E8FEFAEE506B}">
      <dgm:prSet phldrT="[Text]"/>
      <dgm:spPr>
        <a:solidFill>
          <a:schemeClr val="accent2"/>
        </a:solidFill>
        <a:ln>
          <a:solidFill>
            <a:schemeClr val="accent2"/>
          </a:solidFill>
        </a:ln>
      </dgm:spPr>
      <dgm:t>
        <a:bodyPr/>
        <a:lstStyle/>
        <a:p>
          <a:r>
            <a:rPr lang="en-US" dirty="0" smtClean="0"/>
            <a:t> </a:t>
          </a:r>
          <a:endParaRPr lang="en-US" dirty="0"/>
        </a:p>
      </dgm:t>
    </dgm:pt>
    <dgm:pt modelId="{A8042F50-4B01-41D5-8AA5-2896C02836B9}" type="parTrans" cxnId="{21DE7526-4E53-44BB-BEAC-61D768AF88E8}">
      <dgm:prSet/>
      <dgm:spPr/>
      <dgm:t>
        <a:bodyPr/>
        <a:lstStyle/>
        <a:p>
          <a:endParaRPr lang="en-US"/>
        </a:p>
      </dgm:t>
    </dgm:pt>
    <dgm:pt modelId="{34313F4A-30D3-4556-BF4E-550D45D1B63C}" type="sibTrans" cxnId="{21DE7526-4E53-44BB-BEAC-61D768AF88E8}">
      <dgm:prSet/>
      <dgm:spPr/>
      <dgm:t>
        <a:bodyPr/>
        <a:lstStyle/>
        <a:p>
          <a:endParaRPr lang="en-US"/>
        </a:p>
      </dgm:t>
    </dgm:pt>
    <dgm:pt modelId="{2CC43ED8-FD6F-46FE-B10E-6B922540D5B5}">
      <dgm:prSet phldrT="[Text]"/>
      <dgm:spPr>
        <a:solidFill>
          <a:schemeClr val="accent2"/>
        </a:solidFill>
        <a:ln>
          <a:solidFill>
            <a:schemeClr val="accent2"/>
          </a:solidFill>
        </a:ln>
      </dgm:spPr>
      <dgm:t>
        <a:bodyPr/>
        <a:lstStyle/>
        <a:p>
          <a:r>
            <a:rPr lang="en-US" dirty="0" smtClean="0"/>
            <a:t> </a:t>
          </a:r>
          <a:endParaRPr lang="en-US" dirty="0"/>
        </a:p>
      </dgm:t>
    </dgm:pt>
    <dgm:pt modelId="{FE2DDDF0-19BE-480C-8EFD-855B310EC773}" type="parTrans" cxnId="{55805789-F92B-46B6-9F25-F558FAF0219D}">
      <dgm:prSet/>
      <dgm:spPr/>
      <dgm:t>
        <a:bodyPr/>
        <a:lstStyle/>
        <a:p>
          <a:endParaRPr lang="en-US"/>
        </a:p>
      </dgm:t>
    </dgm:pt>
    <dgm:pt modelId="{EB27CA00-B0D1-427E-B603-8F3512344A6A}" type="sibTrans" cxnId="{55805789-F92B-46B6-9F25-F558FAF0219D}">
      <dgm:prSet/>
      <dgm:spPr/>
      <dgm:t>
        <a:bodyPr/>
        <a:lstStyle/>
        <a:p>
          <a:endParaRPr lang="en-US"/>
        </a:p>
      </dgm:t>
    </dgm:pt>
    <dgm:pt modelId="{830CB5DD-2689-4815-9C4B-DB14F889EB95}">
      <dgm:prSet phldrT="[Text]"/>
      <dgm:spPr>
        <a:solidFill>
          <a:schemeClr val="accent2"/>
        </a:solidFill>
        <a:ln>
          <a:solidFill>
            <a:schemeClr val="accent2"/>
          </a:solidFill>
        </a:ln>
      </dgm:spPr>
      <dgm:t>
        <a:bodyPr/>
        <a:lstStyle/>
        <a:p>
          <a:r>
            <a:rPr lang="en-US" dirty="0" smtClean="0"/>
            <a:t> </a:t>
          </a:r>
          <a:endParaRPr lang="en-US" dirty="0"/>
        </a:p>
      </dgm:t>
    </dgm:pt>
    <dgm:pt modelId="{67245D1D-3143-4B5B-83A8-08E854EAF3D5}" type="parTrans" cxnId="{B57C2133-539E-471E-B127-2D6862EB916E}">
      <dgm:prSet/>
      <dgm:spPr/>
      <dgm:t>
        <a:bodyPr/>
        <a:lstStyle/>
        <a:p>
          <a:endParaRPr lang="en-US"/>
        </a:p>
      </dgm:t>
    </dgm:pt>
    <dgm:pt modelId="{C36978A1-8006-47F4-B6F9-B904F9B6FDD5}" type="sibTrans" cxnId="{B57C2133-539E-471E-B127-2D6862EB916E}">
      <dgm:prSet/>
      <dgm:spPr/>
      <dgm:t>
        <a:bodyPr/>
        <a:lstStyle/>
        <a:p>
          <a:endParaRPr lang="en-US"/>
        </a:p>
      </dgm:t>
    </dgm:pt>
    <dgm:pt modelId="{D4218644-900E-472E-B0B7-B17861950A4F}" type="pres">
      <dgm:prSet presAssocID="{DE35F9E8-29FA-4453-BA08-882CB9BF7551}" presName="Name0" presStyleCnt="0">
        <dgm:presLayoutVars>
          <dgm:dir/>
          <dgm:animLvl val="lvl"/>
          <dgm:resizeHandles val="exact"/>
        </dgm:presLayoutVars>
      </dgm:prSet>
      <dgm:spPr/>
    </dgm:pt>
    <dgm:pt modelId="{8E624E8E-CA26-4E3C-9C75-C6F727EBE38D}" type="pres">
      <dgm:prSet presAssocID="{890ECE64-21C9-44D4-BA16-6407EA483484}" presName="Name8" presStyleCnt="0"/>
      <dgm:spPr/>
    </dgm:pt>
    <dgm:pt modelId="{AF2976C3-BE8D-40C6-BCAA-F5A2E02F6003}" type="pres">
      <dgm:prSet presAssocID="{890ECE64-21C9-44D4-BA16-6407EA483484}" presName="level" presStyleLbl="node1" presStyleIdx="0" presStyleCnt="14">
        <dgm:presLayoutVars>
          <dgm:chMax val="1"/>
          <dgm:bulletEnabled val="1"/>
        </dgm:presLayoutVars>
      </dgm:prSet>
      <dgm:spPr/>
      <dgm:t>
        <a:bodyPr/>
        <a:lstStyle/>
        <a:p>
          <a:endParaRPr lang="en-US"/>
        </a:p>
      </dgm:t>
    </dgm:pt>
    <dgm:pt modelId="{0B1F1158-4FA6-40E9-8180-EBC4537837C7}" type="pres">
      <dgm:prSet presAssocID="{890ECE64-21C9-44D4-BA16-6407EA483484}" presName="levelTx" presStyleLbl="revTx" presStyleIdx="0" presStyleCnt="0">
        <dgm:presLayoutVars>
          <dgm:chMax val="1"/>
          <dgm:bulletEnabled val="1"/>
        </dgm:presLayoutVars>
      </dgm:prSet>
      <dgm:spPr/>
      <dgm:t>
        <a:bodyPr/>
        <a:lstStyle/>
        <a:p>
          <a:endParaRPr lang="en-US"/>
        </a:p>
      </dgm:t>
    </dgm:pt>
    <dgm:pt modelId="{22C33B6C-9775-49F3-A0A0-62F642A01882}" type="pres">
      <dgm:prSet presAssocID="{FA75FF34-BEA8-4ECB-B65E-1FBCB0E1F399}" presName="Name8" presStyleCnt="0"/>
      <dgm:spPr/>
    </dgm:pt>
    <dgm:pt modelId="{5CDF4067-86C2-4CAA-BEC5-83B04D2FEBD1}" type="pres">
      <dgm:prSet presAssocID="{FA75FF34-BEA8-4ECB-B65E-1FBCB0E1F399}" presName="level" presStyleLbl="node1" presStyleIdx="1" presStyleCnt="14">
        <dgm:presLayoutVars>
          <dgm:chMax val="1"/>
          <dgm:bulletEnabled val="1"/>
        </dgm:presLayoutVars>
      </dgm:prSet>
      <dgm:spPr/>
      <dgm:t>
        <a:bodyPr/>
        <a:lstStyle/>
        <a:p>
          <a:endParaRPr lang="en-US"/>
        </a:p>
      </dgm:t>
    </dgm:pt>
    <dgm:pt modelId="{58339739-9B93-4F26-94D3-5153D011CA07}" type="pres">
      <dgm:prSet presAssocID="{FA75FF34-BEA8-4ECB-B65E-1FBCB0E1F399}" presName="levelTx" presStyleLbl="revTx" presStyleIdx="0" presStyleCnt="0">
        <dgm:presLayoutVars>
          <dgm:chMax val="1"/>
          <dgm:bulletEnabled val="1"/>
        </dgm:presLayoutVars>
      </dgm:prSet>
      <dgm:spPr/>
      <dgm:t>
        <a:bodyPr/>
        <a:lstStyle/>
        <a:p>
          <a:endParaRPr lang="en-US"/>
        </a:p>
      </dgm:t>
    </dgm:pt>
    <dgm:pt modelId="{E44DF579-F249-4CA7-B614-EE8E1874BDB9}" type="pres">
      <dgm:prSet presAssocID="{08119A2B-2954-4CE0-9AA5-83768A249A92}" presName="Name8" presStyleCnt="0"/>
      <dgm:spPr/>
    </dgm:pt>
    <dgm:pt modelId="{F6349D55-3083-4799-9558-10ABE11B9001}" type="pres">
      <dgm:prSet presAssocID="{08119A2B-2954-4CE0-9AA5-83768A249A92}" presName="level" presStyleLbl="node1" presStyleIdx="2" presStyleCnt="14">
        <dgm:presLayoutVars>
          <dgm:chMax val="1"/>
          <dgm:bulletEnabled val="1"/>
        </dgm:presLayoutVars>
      </dgm:prSet>
      <dgm:spPr/>
      <dgm:t>
        <a:bodyPr/>
        <a:lstStyle/>
        <a:p>
          <a:endParaRPr lang="en-US"/>
        </a:p>
      </dgm:t>
    </dgm:pt>
    <dgm:pt modelId="{AD92817F-2B24-4DDA-A4CF-1ED3B38E1DA1}" type="pres">
      <dgm:prSet presAssocID="{08119A2B-2954-4CE0-9AA5-83768A249A92}" presName="levelTx" presStyleLbl="revTx" presStyleIdx="0" presStyleCnt="0">
        <dgm:presLayoutVars>
          <dgm:chMax val="1"/>
          <dgm:bulletEnabled val="1"/>
        </dgm:presLayoutVars>
      </dgm:prSet>
      <dgm:spPr/>
      <dgm:t>
        <a:bodyPr/>
        <a:lstStyle/>
        <a:p>
          <a:endParaRPr lang="en-US"/>
        </a:p>
      </dgm:t>
    </dgm:pt>
    <dgm:pt modelId="{A61F7E92-513E-4453-AE75-0FC9CB5BF375}" type="pres">
      <dgm:prSet presAssocID="{B35DF87A-AC0B-40B8-8247-589079EE43C4}" presName="Name8" presStyleCnt="0"/>
      <dgm:spPr/>
    </dgm:pt>
    <dgm:pt modelId="{06A9B280-77E6-4203-8243-0C3385D47403}" type="pres">
      <dgm:prSet presAssocID="{B35DF87A-AC0B-40B8-8247-589079EE43C4}" presName="level" presStyleLbl="node1" presStyleIdx="3" presStyleCnt="14">
        <dgm:presLayoutVars>
          <dgm:chMax val="1"/>
          <dgm:bulletEnabled val="1"/>
        </dgm:presLayoutVars>
      </dgm:prSet>
      <dgm:spPr/>
      <dgm:t>
        <a:bodyPr/>
        <a:lstStyle/>
        <a:p>
          <a:endParaRPr lang="en-US"/>
        </a:p>
      </dgm:t>
    </dgm:pt>
    <dgm:pt modelId="{1FD00892-0D5D-4EF4-ABC1-82D671E92775}" type="pres">
      <dgm:prSet presAssocID="{B35DF87A-AC0B-40B8-8247-589079EE43C4}" presName="levelTx" presStyleLbl="revTx" presStyleIdx="0" presStyleCnt="0">
        <dgm:presLayoutVars>
          <dgm:chMax val="1"/>
          <dgm:bulletEnabled val="1"/>
        </dgm:presLayoutVars>
      </dgm:prSet>
      <dgm:spPr/>
      <dgm:t>
        <a:bodyPr/>
        <a:lstStyle/>
        <a:p>
          <a:endParaRPr lang="en-US"/>
        </a:p>
      </dgm:t>
    </dgm:pt>
    <dgm:pt modelId="{CDC6F65E-9158-49B2-85BF-6BCBA07FC195}" type="pres">
      <dgm:prSet presAssocID="{9FB81410-F096-4914-9BB6-F5249FC58546}" presName="Name8" presStyleCnt="0"/>
      <dgm:spPr/>
    </dgm:pt>
    <dgm:pt modelId="{E60DFED2-03D0-4164-BCCD-BB329DFE67FC}" type="pres">
      <dgm:prSet presAssocID="{9FB81410-F096-4914-9BB6-F5249FC58546}" presName="level" presStyleLbl="node1" presStyleIdx="4" presStyleCnt="14">
        <dgm:presLayoutVars>
          <dgm:chMax val="1"/>
          <dgm:bulletEnabled val="1"/>
        </dgm:presLayoutVars>
      </dgm:prSet>
      <dgm:spPr/>
      <dgm:t>
        <a:bodyPr/>
        <a:lstStyle/>
        <a:p>
          <a:endParaRPr lang="en-US"/>
        </a:p>
      </dgm:t>
    </dgm:pt>
    <dgm:pt modelId="{9D89A1A6-DDD9-42C5-8312-84DAA1DDFF13}" type="pres">
      <dgm:prSet presAssocID="{9FB81410-F096-4914-9BB6-F5249FC58546}" presName="levelTx" presStyleLbl="revTx" presStyleIdx="0" presStyleCnt="0">
        <dgm:presLayoutVars>
          <dgm:chMax val="1"/>
          <dgm:bulletEnabled val="1"/>
        </dgm:presLayoutVars>
      </dgm:prSet>
      <dgm:spPr/>
      <dgm:t>
        <a:bodyPr/>
        <a:lstStyle/>
        <a:p>
          <a:endParaRPr lang="en-US"/>
        </a:p>
      </dgm:t>
    </dgm:pt>
    <dgm:pt modelId="{0F9078A5-258D-44B2-B1F3-8D3FB49D47AB}" type="pres">
      <dgm:prSet presAssocID="{38F90E09-425A-4C21-B26B-B33C6D6FD759}" presName="Name8" presStyleCnt="0"/>
      <dgm:spPr/>
    </dgm:pt>
    <dgm:pt modelId="{D8AB198F-1417-4D3F-915F-AAECBA5D5AB4}" type="pres">
      <dgm:prSet presAssocID="{38F90E09-425A-4C21-B26B-B33C6D6FD759}" presName="level" presStyleLbl="node1" presStyleIdx="5" presStyleCnt="14">
        <dgm:presLayoutVars>
          <dgm:chMax val="1"/>
          <dgm:bulletEnabled val="1"/>
        </dgm:presLayoutVars>
      </dgm:prSet>
      <dgm:spPr/>
      <dgm:t>
        <a:bodyPr/>
        <a:lstStyle/>
        <a:p>
          <a:endParaRPr lang="en-US"/>
        </a:p>
      </dgm:t>
    </dgm:pt>
    <dgm:pt modelId="{C8A58D79-44DA-40D0-B081-2E755E693292}" type="pres">
      <dgm:prSet presAssocID="{38F90E09-425A-4C21-B26B-B33C6D6FD759}" presName="levelTx" presStyleLbl="revTx" presStyleIdx="0" presStyleCnt="0">
        <dgm:presLayoutVars>
          <dgm:chMax val="1"/>
          <dgm:bulletEnabled val="1"/>
        </dgm:presLayoutVars>
      </dgm:prSet>
      <dgm:spPr/>
      <dgm:t>
        <a:bodyPr/>
        <a:lstStyle/>
        <a:p>
          <a:endParaRPr lang="en-US"/>
        </a:p>
      </dgm:t>
    </dgm:pt>
    <dgm:pt modelId="{9B5E069A-5DA8-46F0-BBCC-509EC8275155}" type="pres">
      <dgm:prSet presAssocID="{48282E4C-81BD-41C2-BA39-88AF75BEE6F4}" presName="Name8" presStyleCnt="0"/>
      <dgm:spPr/>
    </dgm:pt>
    <dgm:pt modelId="{BBB3CBDB-BD6C-40AC-9DC4-755CA8165318}" type="pres">
      <dgm:prSet presAssocID="{48282E4C-81BD-41C2-BA39-88AF75BEE6F4}" presName="level" presStyleLbl="node1" presStyleIdx="6" presStyleCnt="14">
        <dgm:presLayoutVars>
          <dgm:chMax val="1"/>
          <dgm:bulletEnabled val="1"/>
        </dgm:presLayoutVars>
      </dgm:prSet>
      <dgm:spPr/>
      <dgm:t>
        <a:bodyPr/>
        <a:lstStyle/>
        <a:p>
          <a:endParaRPr lang="en-US"/>
        </a:p>
      </dgm:t>
    </dgm:pt>
    <dgm:pt modelId="{379F83D1-4FEC-4DA3-9439-E89D64AD21A0}" type="pres">
      <dgm:prSet presAssocID="{48282E4C-81BD-41C2-BA39-88AF75BEE6F4}" presName="levelTx" presStyleLbl="revTx" presStyleIdx="0" presStyleCnt="0">
        <dgm:presLayoutVars>
          <dgm:chMax val="1"/>
          <dgm:bulletEnabled val="1"/>
        </dgm:presLayoutVars>
      </dgm:prSet>
      <dgm:spPr/>
      <dgm:t>
        <a:bodyPr/>
        <a:lstStyle/>
        <a:p>
          <a:endParaRPr lang="en-US"/>
        </a:p>
      </dgm:t>
    </dgm:pt>
    <dgm:pt modelId="{3B6030F6-437E-4A1B-BC58-98A72E0AB83D}" type="pres">
      <dgm:prSet presAssocID="{0ED6983A-EC6F-493A-A8EF-EFCCFBC901EC}" presName="Name8" presStyleCnt="0"/>
      <dgm:spPr/>
    </dgm:pt>
    <dgm:pt modelId="{7FFEFBB4-1CEA-4E6D-A6C2-E4C1A35C3AAB}" type="pres">
      <dgm:prSet presAssocID="{0ED6983A-EC6F-493A-A8EF-EFCCFBC901EC}" presName="level" presStyleLbl="node1" presStyleIdx="7" presStyleCnt="14">
        <dgm:presLayoutVars>
          <dgm:chMax val="1"/>
          <dgm:bulletEnabled val="1"/>
        </dgm:presLayoutVars>
      </dgm:prSet>
      <dgm:spPr/>
      <dgm:t>
        <a:bodyPr/>
        <a:lstStyle/>
        <a:p>
          <a:endParaRPr lang="en-US"/>
        </a:p>
      </dgm:t>
    </dgm:pt>
    <dgm:pt modelId="{C1A2C9DE-E6A7-45D5-9D35-1E726E07A227}" type="pres">
      <dgm:prSet presAssocID="{0ED6983A-EC6F-493A-A8EF-EFCCFBC901EC}" presName="levelTx" presStyleLbl="revTx" presStyleIdx="0" presStyleCnt="0">
        <dgm:presLayoutVars>
          <dgm:chMax val="1"/>
          <dgm:bulletEnabled val="1"/>
        </dgm:presLayoutVars>
      </dgm:prSet>
      <dgm:spPr/>
      <dgm:t>
        <a:bodyPr/>
        <a:lstStyle/>
        <a:p>
          <a:endParaRPr lang="en-US"/>
        </a:p>
      </dgm:t>
    </dgm:pt>
    <dgm:pt modelId="{9EB703C9-9DA3-4BCB-A5FC-71D7E3898AC8}" type="pres">
      <dgm:prSet presAssocID="{D52E2764-5977-4D66-B473-D241CA1E083C}" presName="Name8" presStyleCnt="0"/>
      <dgm:spPr/>
    </dgm:pt>
    <dgm:pt modelId="{49D559AC-4EE8-40D7-861F-E2B0EAAB514E}" type="pres">
      <dgm:prSet presAssocID="{D52E2764-5977-4D66-B473-D241CA1E083C}" presName="level" presStyleLbl="node1" presStyleIdx="8" presStyleCnt="14">
        <dgm:presLayoutVars>
          <dgm:chMax val="1"/>
          <dgm:bulletEnabled val="1"/>
        </dgm:presLayoutVars>
      </dgm:prSet>
      <dgm:spPr/>
      <dgm:t>
        <a:bodyPr/>
        <a:lstStyle/>
        <a:p>
          <a:endParaRPr lang="en-US"/>
        </a:p>
      </dgm:t>
    </dgm:pt>
    <dgm:pt modelId="{2920B538-499C-4F8D-9959-F3BBD0DBD717}" type="pres">
      <dgm:prSet presAssocID="{D52E2764-5977-4D66-B473-D241CA1E083C}" presName="levelTx" presStyleLbl="revTx" presStyleIdx="0" presStyleCnt="0">
        <dgm:presLayoutVars>
          <dgm:chMax val="1"/>
          <dgm:bulletEnabled val="1"/>
        </dgm:presLayoutVars>
      </dgm:prSet>
      <dgm:spPr/>
      <dgm:t>
        <a:bodyPr/>
        <a:lstStyle/>
        <a:p>
          <a:endParaRPr lang="en-US"/>
        </a:p>
      </dgm:t>
    </dgm:pt>
    <dgm:pt modelId="{C96D8584-4082-44F6-8155-7FC05D8F8783}" type="pres">
      <dgm:prSet presAssocID="{8BCDE839-46AB-4417-A167-9E8D0D78E95F}" presName="Name8" presStyleCnt="0"/>
      <dgm:spPr/>
    </dgm:pt>
    <dgm:pt modelId="{87F793E6-D6D4-456C-8E62-6DFCA38DBA66}" type="pres">
      <dgm:prSet presAssocID="{8BCDE839-46AB-4417-A167-9E8D0D78E95F}" presName="level" presStyleLbl="node1" presStyleIdx="9" presStyleCnt="14">
        <dgm:presLayoutVars>
          <dgm:chMax val="1"/>
          <dgm:bulletEnabled val="1"/>
        </dgm:presLayoutVars>
      </dgm:prSet>
      <dgm:spPr/>
      <dgm:t>
        <a:bodyPr/>
        <a:lstStyle/>
        <a:p>
          <a:endParaRPr lang="en-US"/>
        </a:p>
      </dgm:t>
    </dgm:pt>
    <dgm:pt modelId="{53D5ABFB-B98F-4D97-8817-D45F7F244828}" type="pres">
      <dgm:prSet presAssocID="{8BCDE839-46AB-4417-A167-9E8D0D78E95F}" presName="levelTx" presStyleLbl="revTx" presStyleIdx="0" presStyleCnt="0">
        <dgm:presLayoutVars>
          <dgm:chMax val="1"/>
          <dgm:bulletEnabled val="1"/>
        </dgm:presLayoutVars>
      </dgm:prSet>
      <dgm:spPr/>
      <dgm:t>
        <a:bodyPr/>
        <a:lstStyle/>
        <a:p>
          <a:endParaRPr lang="en-US"/>
        </a:p>
      </dgm:t>
    </dgm:pt>
    <dgm:pt modelId="{7654A0CC-7A84-4500-AD39-E0981A8D8BC8}" type="pres">
      <dgm:prSet presAssocID="{F8444779-65AD-427B-9B01-39508C4CC3FD}" presName="Name8" presStyleCnt="0"/>
      <dgm:spPr/>
    </dgm:pt>
    <dgm:pt modelId="{F40BE238-26C9-47FE-B9C1-EFFC5A26A40F}" type="pres">
      <dgm:prSet presAssocID="{F8444779-65AD-427B-9B01-39508C4CC3FD}" presName="level" presStyleLbl="node1" presStyleIdx="10" presStyleCnt="14">
        <dgm:presLayoutVars>
          <dgm:chMax val="1"/>
          <dgm:bulletEnabled val="1"/>
        </dgm:presLayoutVars>
      </dgm:prSet>
      <dgm:spPr/>
      <dgm:t>
        <a:bodyPr/>
        <a:lstStyle/>
        <a:p>
          <a:endParaRPr lang="en-US"/>
        </a:p>
      </dgm:t>
    </dgm:pt>
    <dgm:pt modelId="{C82783E6-31CD-4466-908F-B9CC60F9E1D1}" type="pres">
      <dgm:prSet presAssocID="{F8444779-65AD-427B-9B01-39508C4CC3FD}" presName="levelTx" presStyleLbl="revTx" presStyleIdx="0" presStyleCnt="0">
        <dgm:presLayoutVars>
          <dgm:chMax val="1"/>
          <dgm:bulletEnabled val="1"/>
        </dgm:presLayoutVars>
      </dgm:prSet>
      <dgm:spPr/>
      <dgm:t>
        <a:bodyPr/>
        <a:lstStyle/>
        <a:p>
          <a:endParaRPr lang="en-US"/>
        </a:p>
      </dgm:t>
    </dgm:pt>
    <dgm:pt modelId="{C711F1E8-67D8-4A9C-B427-00B22DF10C4C}" type="pres">
      <dgm:prSet presAssocID="{010B7C63-6B62-4166-9079-E8FEFAEE506B}" presName="Name8" presStyleCnt="0"/>
      <dgm:spPr/>
    </dgm:pt>
    <dgm:pt modelId="{2820EFE2-866C-4E7C-8E83-A4521845F677}" type="pres">
      <dgm:prSet presAssocID="{010B7C63-6B62-4166-9079-E8FEFAEE506B}" presName="level" presStyleLbl="node1" presStyleIdx="11" presStyleCnt="14">
        <dgm:presLayoutVars>
          <dgm:chMax val="1"/>
          <dgm:bulletEnabled val="1"/>
        </dgm:presLayoutVars>
      </dgm:prSet>
      <dgm:spPr/>
      <dgm:t>
        <a:bodyPr/>
        <a:lstStyle/>
        <a:p>
          <a:endParaRPr lang="en-US"/>
        </a:p>
      </dgm:t>
    </dgm:pt>
    <dgm:pt modelId="{3ECE51A0-53D4-4B75-8B5C-01004293C1FE}" type="pres">
      <dgm:prSet presAssocID="{010B7C63-6B62-4166-9079-E8FEFAEE506B}" presName="levelTx" presStyleLbl="revTx" presStyleIdx="0" presStyleCnt="0">
        <dgm:presLayoutVars>
          <dgm:chMax val="1"/>
          <dgm:bulletEnabled val="1"/>
        </dgm:presLayoutVars>
      </dgm:prSet>
      <dgm:spPr/>
      <dgm:t>
        <a:bodyPr/>
        <a:lstStyle/>
        <a:p>
          <a:endParaRPr lang="en-US"/>
        </a:p>
      </dgm:t>
    </dgm:pt>
    <dgm:pt modelId="{1C1F90EA-D2D0-451A-8F78-3B3F2FF60967}" type="pres">
      <dgm:prSet presAssocID="{2CC43ED8-FD6F-46FE-B10E-6B922540D5B5}" presName="Name8" presStyleCnt="0"/>
      <dgm:spPr/>
    </dgm:pt>
    <dgm:pt modelId="{25FC6E10-E370-4AFC-9833-4F3DB7401E2A}" type="pres">
      <dgm:prSet presAssocID="{2CC43ED8-FD6F-46FE-B10E-6B922540D5B5}" presName="level" presStyleLbl="node1" presStyleIdx="12" presStyleCnt="14">
        <dgm:presLayoutVars>
          <dgm:chMax val="1"/>
          <dgm:bulletEnabled val="1"/>
        </dgm:presLayoutVars>
      </dgm:prSet>
      <dgm:spPr/>
      <dgm:t>
        <a:bodyPr/>
        <a:lstStyle/>
        <a:p>
          <a:endParaRPr lang="en-US"/>
        </a:p>
      </dgm:t>
    </dgm:pt>
    <dgm:pt modelId="{A7F50A93-399B-410F-A8C9-338FAD273FE1}" type="pres">
      <dgm:prSet presAssocID="{2CC43ED8-FD6F-46FE-B10E-6B922540D5B5}" presName="levelTx" presStyleLbl="revTx" presStyleIdx="0" presStyleCnt="0">
        <dgm:presLayoutVars>
          <dgm:chMax val="1"/>
          <dgm:bulletEnabled val="1"/>
        </dgm:presLayoutVars>
      </dgm:prSet>
      <dgm:spPr/>
      <dgm:t>
        <a:bodyPr/>
        <a:lstStyle/>
        <a:p>
          <a:endParaRPr lang="en-US"/>
        </a:p>
      </dgm:t>
    </dgm:pt>
    <dgm:pt modelId="{16CED475-49D4-45A4-BFB5-3E9221AD568C}" type="pres">
      <dgm:prSet presAssocID="{830CB5DD-2689-4815-9C4B-DB14F889EB95}" presName="Name8" presStyleCnt="0"/>
      <dgm:spPr/>
    </dgm:pt>
    <dgm:pt modelId="{CBC66E09-85AC-4C9A-98E0-DA6BE617B411}" type="pres">
      <dgm:prSet presAssocID="{830CB5DD-2689-4815-9C4B-DB14F889EB95}" presName="level" presStyleLbl="node1" presStyleIdx="13" presStyleCnt="14">
        <dgm:presLayoutVars>
          <dgm:chMax val="1"/>
          <dgm:bulletEnabled val="1"/>
        </dgm:presLayoutVars>
      </dgm:prSet>
      <dgm:spPr/>
      <dgm:t>
        <a:bodyPr/>
        <a:lstStyle/>
        <a:p>
          <a:endParaRPr lang="en-US"/>
        </a:p>
      </dgm:t>
    </dgm:pt>
    <dgm:pt modelId="{084DD564-8E87-41D9-9646-967D013FB9A7}" type="pres">
      <dgm:prSet presAssocID="{830CB5DD-2689-4815-9C4B-DB14F889EB95}" presName="levelTx" presStyleLbl="revTx" presStyleIdx="0" presStyleCnt="0">
        <dgm:presLayoutVars>
          <dgm:chMax val="1"/>
          <dgm:bulletEnabled val="1"/>
        </dgm:presLayoutVars>
      </dgm:prSet>
      <dgm:spPr/>
      <dgm:t>
        <a:bodyPr/>
        <a:lstStyle/>
        <a:p>
          <a:endParaRPr lang="en-US"/>
        </a:p>
      </dgm:t>
    </dgm:pt>
  </dgm:ptLst>
  <dgm:cxnLst>
    <dgm:cxn modelId="{957F219E-5078-4ACB-BEB2-942C8075D237}" type="presOf" srcId="{9FB81410-F096-4914-9BB6-F5249FC58546}" destId="{E60DFED2-03D0-4164-BCCD-BB329DFE67FC}" srcOrd="0" destOrd="0" presId="urn:microsoft.com/office/officeart/2005/8/layout/pyramid1"/>
    <dgm:cxn modelId="{83EAECEA-7602-4125-A3F7-5513A0634C41}" type="presOf" srcId="{2CC43ED8-FD6F-46FE-B10E-6B922540D5B5}" destId="{25FC6E10-E370-4AFC-9833-4F3DB7401E2A}" srcOrd="0" destOrd="0" presId="urn:microsoft.com/office/officeart/2005/8/layout/pyramid1"/>
    <dgm:cxn modelId="{21234A6B-9A1C-46A8-9D4D-EBC140D5C499}" srcId="{DE35F9E8-29FA-4453-BA08-882CB9BF7551}" destId="{8BCDE839-46AB-4417-A167-9E8D0D78E95F}" srcOrd="9" destOrd="0" parTransId="{2CE458B7-0828-44F9-9017-D1E56359C9D1}" sibTransId="{110B91BB-F8E9-40BE-B294-CC777A828C71}"/>
    <dgm:cxn modelId="{8BDE48B6-F202-4A34-9D59-3D8F28CF34A9}" type="presOf" srcId="{830CB5DD-2689-4815-9C4B-DB14F889EB95}" destId="{CBC66E09-85AC-4C9A-98E0-DA6BE617B411}" srcOrd="0" destOrd="0" presId="urn:microsoft.com/office/officeart/2005/8/layout/pyramid1"/>
    <dgm:cxn modelId="{5BA760FF-54C7-4B02-928D-37218F9A7893}" srcId="{DE35F9E8-29FA-4453-BA08-882CB9BF7551}" destId="{F8444779-65AD-427B-9B01-39508C4CC3FD}" srcOrd="10" destOrd="0" parTransId="{6CBBD471-AB14-49CB-8129-C2CA5F91581C}" sibTransId="{03B68EF6-ACA2-4A5B-A960-27811DE045D5}"/>
    <dgm:cxn modelId="{60CE62B7-395D-41F3-BBAC-34DE5F8D9796}" type="presOf" srcId="{010B7C63-6B62-4166-9079-E8FEFAEE506B}" destId="{3ECE51A0-53D4-4B75-8B5C-01004293C1FE}" srcOrd="1" destOrd="0" presId="urn:microsoft.com/office/officeart/2005/8/layout/pyramid1"/>
    <dgm:cxn modelId="{DA93D91B-4C88-40FC-974A-574AD59CE9BB}" type="presOf" srcId="{DE35F9E8-29FA-4453-BA08-882CB9BF7551}" destId="{D4218644-900E-472E-B0B7-B17861950A4F}" srcOrd="0" destOrd="0" presId="urn:microsoft.com/office/officeart/2005/8/layout/pyramid1"/>
    <dgm:cxn modelId="{D20819E5-734F-47AB-9755-FA9E5E867905}" srcId="{DE35F9E8-29FA-4453-BA08-882CB9BF7551}" destId="{890ECE64-21C9-44D4-BA16-6407EA483484}" srcOrd="0" destOrd="0" parTransId="{D10462A9-A928-4618-B11B-DB3CE27E26BD}" sibTransId="{CDA158BE-39C6-49EF-A0BE-3172197F6080}"/>
    <dgm:cxn modelId="{C6139A55-EDEC-4C93-B8E1-8FB9B9B5FF89}" type="presOf" srcId="{8BCDE839-46AB-4417-A167-9E8D0D78E95F}" destId="{53D5ABFB-B98F-4D97-8817-D45F7F244828}" srcOrd="1" destOrd="0" presId="urn:microsoft.com/office/officeart/2005/8/layout/pyramid1"/>
    <dgm:cxn modelId="{2037F525-873E-4F28-839D-267153932D4C}" srcId="{DE35F9E8-29FA-4453-BA08-882CB9BF7551}" destId="{48282E4C-81BD-41C2-BA39-88AF75BEE6F4}" srcOrd="6" destOrd="0" parTransId="{49B31D8F-8E66-4F86-8A16-794103A5DFC0}" sibTransId="{5D900D2C-461E-409D-AAC2-658DAEDE5690}"/>
    <dgm:cxn modelId="{8BB85F7A-3AA9-4474-8AE1-61D337893016}" type="presOf" srcId="{48282E4C-81BD-41C2-BA39-88AF75BEE6F4}" destId="{BBB3CBDB-BD6C-40AC-9DC4-755CA8165318}" srcOrd="0" destOrd="0" presId="urn:microsoft.com/office/officeart/2005/8/layout/pyramid1"/>
    <dgm:cxn modelId="{702E24F2-7F4F-4385-B77D-E09F2A7FFA8D}" srcId="{DE35F9E8-29FA-4453-BA08-882CB9BF7551}" destId="{FA75FF34-BEA8-4ECB-B65E-1FBCB0E1F399}" srcOrd="1" destOrd="0" parTransId="{F7C7EF8D-D1F8-4DBB-875F-EED0A9C83DB8}" sibTransId="{D7D626A3-7AC4-41CB-8989-793B1A382B5E}"/>
    <dgm:cxn modelId="{D09532AE-7D7D-467D-8806-2EB974371224}" type="presOf" srcId="{38F90E09-425A-4C21-B26B-B33C6D6FD759}" destId="{C8A58D79-44DA-40D0-B081-2E755E693292}" srcOrd="1" destOrd="0" presId="urn:microsoft.com/office/officeart/2005/8/layout/pyramid1"/>
    <dgm:cxn modelId="{5749BF76-2FF0-46A7-99CB-AA016AC066B8}" type="presOf" srcId="{830CB5DD-2689-4815-9C4B-DB14F889EB95}" destId="{084DD564-8E87-41D9-9646-967D013FB9A7}" srcOrd="1" destOrd="0" presId="urn:microsoft.com/office/officeart/2005/8/layout/pyramid1"/>
    <dgm:cxn modelId="{A74C79B9-1B80-4565-A650-48EAC5DB9FBC}" type="presOf" srcId="{9FB81410-F096-4914-9BB6-F5249FC58546}" destId="{9D89A1A6-DDD9-42C5-8312-84DAA1DDFF13}" srcOrd="1" destOrd="0" presId="urn:microsoft.com/office/officeart/2005/8/layout/pyramid1"/>
    <dgm:cxn modelId="{7CD2AC9C-7922-4D47-8DC9-909825C3DAD8}" type="presOf" srcId="{F8444779-65AD-427B-9B01-39508C4CC3FD}" destId="{F40BE238-26C9-47FE-B9C1-EFFC5A26A40F}" srcOrd="0" destOrd="0" presId="urn:microsoft.com/office/officeart/2005/8/layout/pyramid1"/>
    <dgm:cxn modelId="{3C372D9D-CC6D-40EC-B379-D0ECACE99C65}" type="presOf" srcId="{FA75FF34-BEA8-4ECB-B65E-1FBCB0E1F399}" destId="{58339739-9B93-4F26-94D3-5153D011CA07}" srcOrd="1" destOrd="0" presId="urn:microsoft.com/office/officeart/2005/8/layout/pyramid1"/>
    <dgm:cxn modelId="{7C046C0A-F99B-4A9B-B91A-CBC6E36786B8}" type="presOf" srcId="{38F90E09-425A-4C21-B26B-B33C6D6FD759}" destId="{D8AB198F-1417-4D3F-915F-AAECBA5D5AB4}" srcOrd="0" destOrd="0" presId="urn:microsoft.com/office/officeart/2005/8/layout/pyramid1"/>
    <dgm:cxn modelId="{DD3004BC-03AC-417C-8193-EA79315016CD}" type="presOf" srcId="{F8444779-65AD-427B-9B01-39508C4CC3FD}" destId="{C82783E6-31CD-4466-908F-B9CC60F9E1D1}" srcOrd="1" destOrd="0" presId="urn:microsoft.com/office/officeart/2005/8/layout/pyramid1"/>
    <dgm:cxn modelId="{21DE7526-4E53-44BB-BEAC-61D768AF88E8}" srcId="{DE35F9E8-29FA-4453-BA08-882CB9BF7551}" destId="{010B7C63-6B62-4166-9079-E8FEFAEE506B}" srcOrd="11" destOrd="0" parTransId="{A8042F50-4B01-41D5-8AA5-2896C02836B9}" sibTransId="{34313F4A-30D3-4556-BF4E-550D45D1B63C}"/>
    <dgm:cxn modelId="{41777535-DCF2-4B5D-BAC0-30663FFB82ED}" type="presOf" srcId="{2CC43ED8-FD6F-46FE-B10E-6B922540D5B5}" destId="{A7F50A93-399B-410F-A8C9-338FAD273FE1}" srcOrd="1" destOrd="0" presId="urn:microsoft.com/office/officeart/2005/8/layout/pyramid1"/>
    <dgm:cxn modelId="{7FE841E5-6E15-43F2-8A0E-7410F8E0D7BF}" type="presOf" srcId="{D52E2764-5977-4D66-B473-D241CA1E083C}" destId="{49D559AC-4EE8-40D7-861F-E2B0EAAB514E}" srcOrd="0" destOrd="0" presId="urn:microsoft.com/office/officeart/2005/8/layout/pyramid1"/>
    <dgm:cxn modelId="{87A7DF82-5FBC-4759-B59C-97A2AA4CF0A5}" srcId="{DE35F9E8-29FA-4453-BA08-882CB9BF7551}" destId="{38F90E09-425A-4C21-B26B-B33C6D6FD759}" srcOrd="5" destOrd="0" parTransId="{37D625BE-9B4A-4243-B0E1-AF9C1FE74C4F}" sibTransId="{57345B67-B7F9-480D-AB0D-D08AD7899C6A}"/>
    <dgm:cxn modelId="{389AF4DE-0FC8-4CF8-BC0D-0EC7E49ADBD2}" type="presOf" srcId="{B35DF87A-AC0B-40B8-8247-589079EE43C4}" destId="{1FD00892-0D5D-4EF4-ABC1-82D671E92775}" srcOrd="1" destOrd="0" presId="urn:microsoft.com/office/officeart/2005/8/layout/pyramid1"/>
    <dgm:cxn modelId="{B82AF58F-22C6-49CE-AD52-DBAB0BEAE7E9}" type="presOf" srcId="{D52E2764-5977-4D66-B473-D241CA1E083C}" destId="{2920B538-499C-4F8D-9959-F3BBD0DBD717}" srcOrd="1" destOrd="0" presId="urn:microsoft.com/office/officeart/2005/8/layout/pyramid1"/>
    <dgm:cxn modelId="{5F809006-9315-47AD-8447-65A81FD6ADC0}" type="presOf" srcId="{890ECE64-21C9-44D4-BA16-6407EA483484}" destId="{AF2976C3-BE8D-40C6-BCAA-F5A2E02F6003}" srcOrd="0" destOrd="0" presId="urn:microsoft.com/office/officeart/2005/8/layout/pyramid1"/>
    <dgm:cxn modelId="{55805789-F92B-46B6-9F25-F558FAF0219D}" srcId="{DE35F9E8-29FA-4453-BA08-882CB9BF7551}" destId="{2CC43ED8-FD6F-46FE-B10E-6B922540D5B5}" srcOrd="12" destOrd="0" parTransId="{FE2DDDF0-19BE-480C-8EFD-855B310EC773}" sibTransId="{EB27CA00-B0D1-427E-B603-8F3512344A6A}"/>
    <dgm:cxn modelId="{BA34029B-7317-4BD8-92F4-4FB949359750}" type="presOf" srcId="{010B7C63-6B62-4166-9079-E8FEFAEE506B}" destId="{2820EFE2-866C-4E7C-8E83-A4521845F677}" srcOrd="0" destOrd="0" presId="urn:microsoft.com/office/officeart/2005/8/layout/pyramid1"/>
    <dgm:cxn modelId="{87C6BECC-5FAF-4484-8E30-111EA999E4A0}" type="presOf" srcId="{08119A2B-2954-4CE0-9AA5-83768A249A92}" destId="{AD92817F-2B24-4DDA-A4CF-1ED3B38E1DA1}" srcOrd="1" destOrd="0" presId="urn:microsoft.com/office/officeart/2005/8/layout/pyramid1"/>
    <dgm:cxn modelId="{DA0AF3E3-C995-4B1F-985D-549C7FA45A40}" type="presOf" srcId="{890ECE64-21C9-44D4-BA16-6407EA483484}" destId="{0B1F1158-4FA6-40E9-8180-EBC4537837C7}" srcOrd="1" destOrd="0" presId="urn:microsoft.com/office/officeart/2005/8/layout/pyramid1"/>
    <dgm:cxn modelId="{B57C2133-539E-471E-B127-2D6862EB916E}" srcId="{DE35F9E8-29FA-4453-BA08-882CB9BF7551}" destId="{830CB5DD-2689-4815-9C4B-DB14F889EB95}" srcOrd="13" destOrd="0" parTransId="{67245D1D-3143-4B5B-83A8-08E854EAF3D5}" sibTransId="{C36978A1-8006-47F4-B6F9-B904F9B6FDD5}"/>
    <dgm:cxn modelId="{FB1A0791-A1C4-4CA5-A386-B2B42FBDC5F2}" type="presOf" srcId="{0ED6983A-EC6F-493A-A8EF-EFCCFBC901EC}" destId="{7FFEFBB4-1CEA-4E6D-A6C2-E4C1A35C3AAB}" srcOrd="0" destOrd="0" presId="urn:microsoft.com/office/officeart/2005/8/layout/pyramid1"/>
    <dgm:cxn modelId="{1480A1F6-F107-4E23-B40A-27CBF9C3676B}" type="presOf" srcId="{B35DF87A-AC0B-40B8-8247-589079EE43C4}" destId="{06A9B280-77E6-4203-8243-0C3385D47403}" srcOrd="0" destOrd="0" presId="urn:microsoft.com/office/officeart/2005/8/layout/pyramid1"/>
    <dgm:cxn modelId="{7A8DE5BE-9A6A-4B51-8C47-23B18BF30F5C}" type="presOf" srcId="{08119A2B-2954-4CE0-9AA5-83768A249A92}" destId="{F6349D55-3083-4799-9558-10ABE11B9001}" srcOrd="0" destOrd="0" presId="urn:microsoft.com/office/officeart/2005/8/layout/pyramid1"/>
    <dgm:cxn modelId="{B8BA62C5-DB92-49B1-932E-662A7316D76F}" type="presOf" srcId="{8BCDE839-46AB-4417-A167-9E8D0D78E95F}" destId="{87F793E6-D6D4-456C-8E62-6DFCA38DBA66}" srcOrd="0" destOrd="0" presId="urn:microsoft.com/office/officeart/2005/8/layout/pyramid1"/>
    <dgm:cxn modelId="{22AD7C67-D44B-4755-B37A-AEFE2CA42D19}" srcId="{DE35F9E8-29FA-4453-BA08-882CB9BF7551}" destId="{D52E2764-5977-4D66-B473-D241CA1E083C}" srcOrd="8" destOrd="0" parTransId="{A8809211-DED6-4947-8E7B-4E2BB1BD66F4}" sibTransId="{6C10835A-7FC3-438A-97D2-5DB66A09B633}"/>
    <dgm:cxn modelId="{F7653801-0CE6-4453-9564-6DCAFB0D7153}" type="presOf" srcId="{48282E4C-81BD-41C2-BA39-88AF75BEE6F4}" destId="{379F83D1-4FEC-4DA3-9439-E89D64AD21A0}" srcOrd="1" destOrd="0" presId="urn:microsoft.com/office/officeart/2005/8/layout/pyramid1"/>
    <dgm:cxn modelId="{F83EA800-10F8-44EE-922B-882E5FAC7C12}" srcId="{DE35F9E8-29FA-4453-BA08-882CB9BF7551}" destId="{08119A2B-2954-4CE0-9AA5-83768A249A92}" srcOrd="2" destOrd="0" parTransId="{55D29BBB-7B0A-425B-93A5-83394697126A}" sibTransId="{67E624A4-E3EC-4A14-ACF9-64F8F8CD2049}"/>
    <dgm:cxn modelId="{65AD0D4D-56A7-4D39-AF4F-5DEE5125585E}" type="presOf" srcId="{FA75FF34-BEA8-4ECB-B65E-1FBCB0E1F399}" destId="{5CDF4067-86C2-4CAA-BEC5-83B04D2FEBD1}" srcOrd="0" destOrd="0" presId="urn:microsoft.com/office/officeart/2005/8/layout/pyramid1"/>
    <dgm:cxn modelId="{7F2A010B-6092-4B97-B96F-4E9DE3E28826}" srcId="{DE35F9E8-29FA-4453-BA08-882CB9BF7551}" destId="{0ED6983A-EC6F-493A-A8EF-EFCCFBC901EC}" srcOrd="7" destOrd="0" parTransId="{30E67F5A-2536-43B9-8E26-0C9BBC1EAF87}" sibTransId="{268E45F4-1DD9-4F9E-9025-FFF2B72B9FCD}"/>
    <dgm:cxn modelId="{53941029-9DCF-441F-A0B6-B374D48FB328}" srcId="{DE35F9E8-29FA-4453-BA08-882CB9BF7551}" destId="{9FB81410-F096-4914-9BB6-F5249FC58546}" srcOrd="4" destOrd="0" parTransId="{B6D96074-6816-4339-99EC-52783D00A587}" sibTransId="{DBA96D40-B57F-44C7-8ADD-492329950AE1}"/>
    <dgm:cxn modelId="{5F4069F9-3DCE-4D43-8B24-6CEC803C6BBA}" type="presOf" srcId="{0ED6983A-EC6F-493A-A8EF-EFCCFBC901EC}" destId="{C1A2C9DE-E6A7-45D5-9D35-1E726E07A227}" srcOrd="1" destOrd="0" presId="urn:microsoft.com/office/officeart/2005/8/layout/pyramid1"/>
    <dgm:cxn modelId="{94FE5F04-5C49-4FDD-8579-ADE976F392F2}" srcId="{DE35F9E8-29FA-4453-BA08-882CB9BF7551}" destId="{B35DF87A-AC0B-40B8-8247-589079EE43C4}" srcOrd="3" destOrd="0" parTransId="{8F031E71-EF56-43C1-9C10-7CDB9DBFD8B8}" sibTransId="{2373C43A-0D82-4FD7-81ED-2D085E7033A6}"/>
    <dgm:cxn modelId="{8BAF8E61-B2B2-4D7C-9594-5B91A3511405}" type="presParOf" srcId="{D4218644-900E-472E-B0B7-B17861950A4F}" destId="{8E624E8E-CA26-4E3C-9C75-C6F727EBE38D}" srcOrd="0" destOrd="0" presId="urn:microsoft.com/office/officeart/2005/8/layout/pyramid1"/>
    <dgm:cxn modelId="{324F63B9-FE7B-466F-B175-E1DB89A9BFDC}" type="presParOf" srcId="{8E624E8E-CA26-4E3C-9C75-C6F727EBE38D}" destId="{AF2976C3-BE8D-40C6-BCAA-F5A2E02F6003}" srcOrd="0" destOrd="0" presId="urn:microsoft.com/office/officeart/2005/8/layout/pyramid1"/>
    <dgm:cxn modelId="{7BB0E622-6CAD-4FB7-9701-29DD447A7AE8}" type="presParOf" srcId="{8E624E8E-CA26-4E3C-9C75-C6F727EBE38D}" destId="{0B1F1158-4FA6-40E9-8180-EBC4537837C7}" srcOrd="1" destOrd="0" presId="urn:microsoft.com/office/officeart/2005/8/layout/pyramid1"/>
    <dgm:cxn modelId="{848C1D63-8F68-420B-8511-DA1F38F0B27F}" type="presParOf" srcId="{D4218644-900E-472E-B0B7-B17861950A4F}" destId="{22C33B6C-9775-49F3-A0A0-62F642A01882}" srcOrd="1" destOrd="0" presId="urn:microsoft.com/office/officeart/2005/8/layout/pyramid1"/>
    <dgm:cxn modelId="{0E8F60EF-DC2A-4817-AE3F-B77F2A3B0120}" type="presParOf" srcId="{22C33B6C-9775-49F3-A0A0-62F642A01882}" destId="{5CDF4067-86C2-4CAA-BEC5-83B04D2FEBD1}" srcOrd="0" destOrd="0" presId="urn:microsoft.com/office/officeart/2005/8/layout/pyramid1"/>
    <dgm:cxn modelId="{D23A3FEC-C1FF-4503-94C1-B1FA44D6EDB5}" type="presParOf" srcId="{22C33B6C-9775-49F3-A0A0-62F642A01882}" destId="{58339739-9B93-4F26-94D3-5153D011CA07}" srcOrd="1" destOrd="0" presId="urn:microsoft.com/office/officeart/2005/8/layout/pyramid1"/>
    <dgm:cxn modelId="{FD0077C3-40DD-4542-8A95-7463DC66C5D2}" type="presParOf" srcId="{D4218644-900E-472E-B0B7-B17861950A4F}" destId="{E44DF579-F249-4CA7-B614-EE8E1874BDB9}" srcOrd="2" destOrd="0" presId="urn:microsoft.com/office/officeart/2005/8/layout/pyramid1"/>
    <dgm:cxn modelId="{AE091E44-0E53-4AA0-9D63-0AC6C258130C}" type="presParOf" srcId="{E44DF579-F249-4CA7-B614-EE8E1874BDB9}" destId="{F6349D55-3083-4799-9558-10ABE11B9001}" srcOrd="0" destOrd="0" presId="urn:microsoft.com/office/officeart/2005/8/layout/pyramid1"/>
    <dgm:cxn modelId="{F03BCB97-0757-4019-8AE8-7402C360046C}" type="presParOf" srcId="{E44DF579-F249-4CA7-B614-EE8E1874BDB9}" destId="{AD92817F-2B24-4DDA-A4CF-1ED3B38E1DA1}" srcOrd="1" destOrd="0" presId="urn:microsoft.com/office/officeart/2005/8/layout/pyramid1"/>
    <dgm:cxn modelId="{A4CAC4A9-04FF-4034-B0DC-CFA1BB39895C}" type="presParOf" srcId="{D4218644-900E-472E-B0B7-B17861950A4F}" destId="{A61F7E92-513E-4453-AE75-0FC9CB5BF375}" srcOrd="3" destOrd="0" presId="urn:microsoft.com/office/officeart/2005/8/layout/pyramid1"/>
    <dgm:cxn modelId="{5A116293-05E5-4D2F-B348-6B6E7B85AC48}" type="presParOf" srcId="{A61F7E92-513E-4453-AE75-0FC9CB5BF375}" destId="{06A9B280-77E6-4203-8243-0C3385D47403}" srcOrd="0" destOrd="0" presId="urn:microsoft.com/office/officeart/2005/8/layout/pyramid1"/>
    <dgm:cxn modelId="{3A08DAB5-B4E4-4A36-BDC4-E202D02BAA22}" type="presParOf" srcId="{A61F7E92-513E-4453-AE75-0FC9CB5BF375}" destId="{1FD00892-0D5D-4EF4-ABC1-82D671E92775}" srcOrd="1" destOrd="0" presId="urn:microsoft.com/office/officeart/2005/8/layout/pyramid1"/>
    <dgm:cxn modelId="{553FB430-D23C-4083-B390-3D3B317F0636}" type="presParOf" srcId="{D4218644-900E-472E-B0B7-B17861950A4F}" destId="{CDC6F65E-9158-49B2-85BF-6BCBA07FC195}" srcOrd="4" destOrd="0" presId="urn:microsoft.com/office/officeart/2005/8/layout/pyramid1"/>
    <dgm:cxn modelId="{86527235-6D7D-433D-AE78-F6F50BBB3AAA}" type="presParOf" srcId="{CDC6F65E-9158-49B2-85BF-6BCBA07FC195}" destId="{E60DFED2-03D0-4164-BCCD-BB329DFE67FC}" srcOrd="0" destOrd="0" presId="urn:microsoft.com/office/officeart/2005/8/layout/pyramid1"/>
    <dgm:cxn modelId="{833372A6-159D-4901-BC4B-4C5A690205B1}" type="presParOf" srcId="{CDC6F65E-9158-49B2-85BF-6BCBA07FC195}" destId="{9D89A1A6-DDD9-42C5-8312-84DAA1DDFF13}" srcOrd="1" destOrd="0" presId="urn:microsoft.com/office/officeart/2005/8/layout/pyramid1"/>
    <dgm:cxn modelId="{0DAF11DC-D892-4F4D-86D3-98C71DCE5E19}" type="presParOf" srcId="{D4218644-900E-472E-B0B7-B17861950A4F}" destId="{0F9078A5-258D-44B2-B1F3-8D3FB49D47AB}" srcOrd="5" destOrd="0" presId="urn:microsoft.com/office/officeart/2005/8/layout/pyramid1"/>
    <dgm:cxn modelId="{A1729B7C-644F-41F5-A020-259BF78637DC}" type="presParOf" srcId="{0F9078A5-258D-44B2-B1F3-8D3FB49D47AB}" destId="{D8AB198F-1417-4D3F-915F-AAECBA5D5AB4}" srcOrd="0" destOrd="0" presId="urn:microsoft.com/office/officeart/2005/8/layout/pyramid1"/>
    <dgm:cxn modelId="{25FD9358-CFBC-4F7D-8572-DA602D1B3654}" type="presParOf" srcId="{0F9078A5-258D-44B2-B1F3-8D3FB49D47AB}" destId="{C8A58D79-44DA-40D0-B081-2E755E693292}" srcOrd="1" destOrd="0" presId="urn:microsoft.com/office/officeart/2005/8/layout/pyramid1"/>
    <dgm:cxn modelId="{66515AF6-2241-41C1-A1EE-261272622B5F}" type="presParOf" srcId="{D4218644-900E-472E-B0B7-B17861950A4F}" destId="{9B5E069A-5DA8-46F0-BBCC-509EC8275155}" srcOrd="6" destOrd="0" presId="urn:microsoft.com/office/officeart/2005/8/layout/pyramid1"/>
    <dgm:cxn modelId="{585FEB53-C68A-4715-B7D8-816BA48E0C2C}" type="presParOf" srcId="{9B5E069A-5DA8-46F0-BBCC-509EC8275155}" destId="{BBB3CBDB-BD6C-40AC-9DC4-755CA8165318}" srcOrd="0" destOrd="0" presId="urn:microsoft.com/office/officeart/2005/8/layout/pyramid1"/>
    <dgm:cxn modelId="{F4A0A50B-900A-4F8C-BB29-7075D9377EEA}" type="presParOf" srcId="{9B5E069A-5DA8-46F0-BBCC-509EC8275155}" destId="{379F83D1-4FEC-4DA3-9439-E89D64AD21A0}" srcOrd="1" destOrd="0" presId="urn:microsoft.com/office/officeart/2005/8/layout/pyramid1"/>
    <dgm:cxn modelId="{F53CBEB3-EA16-4C4E-8CDF-B1BECD987DDA}" type="presParOf" srcId="{D4218644-900E-472E-B0B7-B17861950A4F}" destId="{3B6030F6-437E-4A1B-BC58-98A72E0AB83D}" srcOrd="7" destOrd="0" presId="urn:microsoft.com/office/officeart/2005/8/layout/pyramid1"/>
    <dgm:cxn modelId="{604A4618-1649-4676-9F3D-A73E5AA59970}" type="presParOf" srcId="{3B6030F6-437E-4A1B-BC58-98A72E0AB83D}" destId="{7FFEFBB4-1CEA-4E6D-A6C2-E4C1A35C3AAB}" srcOrd="0" destOrd="0" presId="urn:microsoft.com/office/officeart/2005/8/layout/pyramid1"/>
    <dgm:cxn modelId="{04780CCF-CCEE-46AE-B82E-259618689505}" type="presParOf" srcId="{3B6030F6-437E-4A1B-BC58-98A72E0AB83D}" destId="{C1A2C9DE-E6A7-45D5-9D35-1E726E07A227}" srcOrd="1" destOrd="0" presId="urn:microsoft.com/office/officeart/2005/8/layout/pyramid1"/>
    <dgm:cxn modelId="{3137E047-BADB-48A0-B6DF-F277F0A69E3E}" type="presParOf" srcId="{D4218644-900E-472E-B0B7-B17861950A4F}" destId="{9EB703C9-9DA3-4BCB-A5FC-71D7E3898AC8}" srcOrd="8" destOrd="0" presId="urn:microsoft.com/office/officeart/2005/8/layout/pyramid1"/>
    <dgm:cxn modelId="{B105867D-3B0D-48DA-A236-41299D4F3982}" type="presParOf" srcId="{9EB703C9-9DA3-4BCB-A5FC-71D7E3898AC8}" destId="{49D559AC-4EE8-40D7-861F-E2B0EAAB514E}" srcOrd="0" destOrd="0" presId="urn:microsoft.com/office/officeart/2005/8/layout/pyramid1"/>
    <dgm:cxn modelId="{C497AE87-75B9-4758-8910-74F82E8CD569}" type="presParOf" srcId="{9EB703C9-9DA3-4BCB-A5FC-71D7E3898AC8}" destId="{2920B538-499C-4F8D-9959-F3BBD0DBD717}" srcOrd="1" destOrd="0" presId="urn:microsoft.com/office/officeart/2005/8/layout/pyramid1"/>
    <dgm:cxn modelId="{AAA46D71-2AA8-4904-AB3C-A5BF7F95ED32}" type="presParOf" srcId="{D4218644-900E-472E-B0B7-B17861950A4F}" destId="{C96D8584-4082-44F6-8155-7FC05D8F8783}" srcOrd="9" destOrd="0" presId="urn:microsoft.com/office/officeart/2005/8/layout/pyramid1"/>
    <dgm:cxn modelId="{83D1ED08-CAF8-4F0B-AC5A-60C3DE477851}" type="presParOf" srcId="{C96D8584-4082-44F6-8155-7FC05D8F8783}" destId="{87F793E6-D6D4-456C-8E62-6DFCA38DBA66}" srcOrd="0" destOrd="0" presId="urn:microsoft.com/office/officeart/2005/8/layout/pyramid1"/>
    <dgm:cxn modelId="{38CF2197-7571-4CAF-AC8A-1B0DEDA580DE}" type="presParOf" srcId="{C96D8584-4082-44F6-8155-7FC05D8F8783}" destId="{53D5ABFB-B98F-4D97-8817-D45F7F244828}" srcOrd="1" destOrd="0" presId="urn:microsoft.com/office/officeart/2005/8/layout/pyramid1"/>
    <dgm:cxn modelId="{8B32B3F0-D9D9-406F-88A0-8FC71D7EC63A}" type="presParOf" srcId="{D4218644-900E-472E-B0B7-B17861950A4F}" destId="{7654A0CC-7A84-4500-AD39-E0981A8D8BC8}" srcOrd="10" destOrd="0" presId="urn:microsoft.com/office/officeart/2005/8/layout/pyramid1"/>
    <dgm:cxn modelId="{C8C37051-8D80-48FD-94C4-DA4C98636259}" type="presParOf" srcId="{7654A0CC-7A84-4500-AD39-E0981A8D8BC8}" destId="{F40BE238-26C9-47FE-B9C1-EFFC5A26A40F}" srcOrd="0" destOrd="0" presId="urn:microsoft.com/office/officeart/2005/8/layout/pyramid1"/>
    <dgm:cxn modelId="{DD3C1FB4-AA54-4187-9031-B1A769F1BF93}" type="presParOf" srcId="{7654A0CC-7A84-4500-AD39-E0981A8D8BC8}" destId="{C82783E6-31CD-4466-908F-B9CC60F9E1D1}" srcOrd="1" destOrd="0" presId="urn:microsoft.com/office/officeart/2005/8/layout/pyramid1"/>
    <dgm:cxn modelId="{3EEA5FCC-69D9-4815-BC7D-E6669203BE6C}" type="presParOf" srcId="{D4218644-900E-472E-B0B7-B17861950A4F}" destId="{C711F1E8-67D8-4A9C-B427-00B22DF10C4C}" srcOrd="11" destOrd="0" presId="urn:microsoft.com/office/officeart/2005/8/layout/pyramid1"/>
    <dgm:cxn modelId="{7C253B54-7F07-4A0E-99E3-2C87390BB1E2}" type="presParOf" srcId="{C711F1E8-67D8-4A9C-B427-00B22DF10C4C}" destId="{2820EFE2-866C-4E7C-8E83-A4521845F677}" srcOrd="0" destOrd="0" presId="urn:microsoft.com/office/officeart/2005/8/layout/pyramid1"/>
    <dgm:cxn modelId="{84AF25FF-3539-4745-946B-9ADE0CC19FF5}" type="presParOf" srcId="{C711F1E8-67D8-4A9C-B427-00B22DF10C4C}" destId="{3ECE51A0-53D4-4B75-8B5C-01004293C1FE}" srcOrd="1" destOrd="0" presId="urn:microsoft.com/office/officeart/2005/8/layout/pyramid1"/>
    <dgm:cxn modelId="{146046B0-8771-430A-AD5B-5B14BE4EF061}" type="presParOf" srcId="{D4218644-900E-472E-B0B7-B17861950A4F}" destId="{1C1F90EA-D2D0-451A-8F78-3B3F2FF60967}" srcOrd="12" destOrd="0" presId="urn:microsoft.com/office/officeart/2005/8/layout/pyramid1"/>
    <dgm:cxn modelId="{B01041DB-A1F9-4FAD-A147-DC086227EFED}" type="presParOf" srcId="{1C1F90EA-D2D0-451A-8F78-3B3F2FF60967}" destId="{25FC6E10-E370-4AFC-9833-4F3DB7401E2A}" srcOrd="0" destOrd="0" presId="urn:microsoft.com/office/officeart/2005/8/layout/pyramid1"/>
    <dgm:cxn modelId="{AB457E3C-06C2-47EA-8616-FA6F83F28D5F}" type="presParOf" srcId="{1C1F90EA-D2D0-451A-8F78-3B3F2FF60967}" destId="{A7F50A93-399B-410F-A8C9-338FAD273FE1}" srcOrd="1" destOrd="0" presId="urn:microsoft.com/office/officeart/2005/8/layout/pyramid1"/>
    <dgm:cxn modelId="{31829B1D-F487-427C-8EED-79A1C75D1262}" type="presParOf" srcId="{D4218644-900E-472E-B0B7-B17861950A4F}" destId="{16CED475-49D4-45A4-BFB5-3E9221AD568C}" srcOrd="13" destOrd="0" presId="urn:microsoft.com/office/officeart/2005/8/layout/pyramid1"/>
    <dgm:cxn modelId="{3B08EA75-E92C-496C-BBB8-6C254189667A}" type="presParOf" srcId="{16CED475-49D4-45A4-BFB5-3E9221AD568C}" destId="{CBC66E09-85AC-4C9A-98E0-DA6BE617B411}" srcOrd="0" destOrd="0" presId="urn:microsoft.com/office/officeart/2005/8/layout/pyramid1"/>
    <dgm:cxn modelId="{D33B5B52-C211-46C9-8236-CFF8658264E1}" type="presParOf" srcId="{16CED475-49D4-45A4-BFB5-3E9221AD568C}" destId="{084DD564-8E87-41D9-9646-967D013FB9A7}"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54" cy="465773"/>
          </a:xfrm>
          <a:prstGeom prst="rect">
            <a:avLst/>
          </a:prstGeom>
        </p:spPr>
        <p:txBody>
          <a:bodyPr vert="horz" lIns="93315" tIns="46658" rIns="93315" bIns="46658" rtlCol="0"/>
          <a:lstStyle>
            <a:lvl1pPr algn="l">
              <a:defRPr sz="1200"/>
            </a:lvl1pPr>
          </a:lstStyle>
          <a:p>
            <a:pPr>
              <a:defRPr/>
            </a:pPr>
            <a:endParaRPr lang="en-US"/>
          </a:p>
        </p:txBody>
      </p:sp>
      <p:sp>
        <p:nvSpPr>
          <p:cNvPr id="3" name="Date Placeholder 2"/>
          <p:cNvSpPr>
            <a:spLocks noGrp="1"/>
          </p:cNvSpPr>
          <p:nvPr>
            <p:ph type="dt" sz="quarter" idx="1"/>
          </p:nvPr>
        </p:nvSpPr>
        <p:spPr>
          <a:xfrm>
            <a:off x="3977327" y="0"/>
            <a:ext cx="3044153" cy="465773"/>
          </a:xfrm>
          <a:prstGeom prst="rect">
            <a:avLst/>
          </a:prstGeom>
        </p:spPr>
        <p:txBody>
          <a:bodyPr vert="horz" lIns="93315" tIns="46658" rIns="93315" bIns="46658" rtlCol="0"/>
          <a:lstStyle>
            <a:lvl1pPr algn="r">
              <a:defRPr sz="1200"/>
            </a:lvl1pPr>
          </a:lstStyle>
          <a:p>
            <a:pPr>
              <a:defRPr/>
            </a:pPr>
            <a:fld id="{CFEEC3EA-C244-4587-B0E3-196ABB025D93}" type="datetimeFigureOut">
              <a:rPr lang="en-US"/>
              <a:pPr>
                <a:defRPr/>
              </a:pPr>
              <a:t>10/18/2013</a:t>
            </a:fld>
            <a:endParaRPr lang="en-US"/>
          </a:p>
        </p:txBody>
      </p:sp>
      <p:sp>
        <p:nvSpPr>
          <p:cNvPr id="4" name="Footer Placeholder 3"/>
          <p:cNvSpPr>
            <a:spLocks noGrp="1"/>
          </p:cNvSpPr>
          <p:nvPr>
            <p:ph type="ftr" sz="quarter" idx="2"/>
          </p:nvPr>
        </p:nvSpPr>
        <p:spPr>
          <a:xfrm>
            <a:off x="0" y="8841738"/>
            <a:ext cx="3044154" cy="465773"/>
          </a:xfrm>
          <a:prstGeom prst="rect">
            <a:avLst/>
          </a:prstGeom>
        </p:spPr>
        <p:txBody>
          <a:bodyPr vert="horz" lIns="93315" tIns="46658" rIns="93315" bIns="46658"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7327" y="8841738"/>
            <a:ext cx="3044153" cy="465773"/>
          </a:xfrm>
          <a:prstGeom prst="rect">
            <a:avLst/>
          </a:prstGeom>
        </p:spPr>
        <p:txBody>
          <a:bodyPr vert="horz" lIns="93315" tIns="46658" rIns="93315" bIns="46658" rtlCol="0" anchor="b"/>
          <a:lstStyle>
            <a:lvl1pPr algn="r">
              <a:defRPr sz="1200"/>
            </a:lvl1pPr>
          </a:lstStyle>
          <a:p>
            <a:pPr>
              <a:defRPr/>
            </a:pPr>
            <a:fld id="{9DC5459C-C539-4075-8A4C-FD4EFFC5F7E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54" cy="465773"/>
          </a:xfrm>
          <a:prstGeom prst="rect">
            <a:avLst/>
          </a:prstGeom>
        </p:spPr>
        <p:txBody>
          <a:bodyPr vert="horz" lIns="93315" tIns="46658" rIns="93315" bIns="4665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7327" y="0"/>
            <a:ext cx="3044153" cy="465773"/>
          </a:xfrm>
          <a:prstGeom prst="rect">
            <a:avLst/>
          </a:prstGeom>
        </p:spPr>
        <p:txBody>
          <a:bodyPr vert="horz" lIns="93315" tIns="46658" rIns="93315" bIns="46658" rtlCol="0"/>
          <a:lstStyle>
            <a:lvl1pPr algn="r" fontAlgn="auto">
              <a:spcBef>
                <a:spcPts val="0"/>
              </a:spcBef>
              <a:spcAft>
                <a:spcPts val="0"/>
              </a:spcAft>
              <a:defRPr sz="1200">
                <a:latin typeface="+mn-lt"/>
                <a:cs typeface="+mn-cs"/>
              </a:defRPr>
            </a:lvl1pPr>
          </a:lstStyle>
          <a:p>
            <a:pPr>
              <a:defRPr/>
            </a:pPr>
            <a:fld id="{BCB6BBA6-83B5-4C89-8AA1-5F21FD189773}" type="datetimeFigureOut">
              <a:rPr lang="en-US"/>
              <a:pPr>
                <a:defRPr/>
              </a:pPr>
              <a:t>10/18/2013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pPr lvl="0"/>
            <a:endParaRPr lang="en-US" noProof="0" smtClean="0"/>
          </a:p>
        </p:txBody>
      </p:sp>
      <p:sp>
        <p:nvSpPr>
          <p:cNvPr id="5" name="Notes Placeholder 4"/>
          <p:cNvSpPr>
            <a:spLocks noGrp="1"/>
          </p:cNvSpPr>
          <p:nvPr>
            <p:ph type="body" sz="quarter" idx="3"/>
          </p:nvPr>
        </p:nvSpPr>
        <p:spPr>
          <a:xfrm>
            <a:off x="703120" y="4422459"/>
            <a:ext cx="5618480" cy="4188778"/>
          </a:xfrm>
          <a:prstGeom prst="rect">
            <a:avLst/>
          </a:prstGeom>
        </p:spPr>
        <p:txBody>
          <a:bodyPr vert="horz" lIns="93315" tIns="46658" rIns="93315" bIns="4665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1738"/>
            <a:ext cx="3044154" cy="465773"/>
          </a:xfrm>
          <a:prstGeom prst="rect">
            <a:avLst/>
          </a:prstGeom>
        </p:spPr>
        <p:txBody>
          <a:bodyPr vert="horz" lIns="93315" tIns="46658" rIns="93315" bIns="4665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7327" y="8841738"/>
            <a:ext cx="3044153" cy="465773"/>
          </a:xfrm>
          <a:prstGeom prst="rect">
            <a:avLst/>
          </a:prstGeom>
        </p:spPr>
        <p:txBody>
          <a:bodyPr vert="horz" lIns="93315" tIns="46658" rIns="93315" bIns="46658" rtlCol="0" anchor="b"/>
          <a:lstStyle>
            <a:lvl1pPr algn="r" fontAlgn="auto">
              <a:spcBef>
                <a:spcPts val="0"/>
              </a:spcBef>
              <a:spcAft>
                <a:spcPts val="0"/>
              </a:spcAft>
              <a:defRPr sz="1200">
                <a:latin typeface="+mn-lt"/>
                <a:cs typeface="+mn-cs"/>
              </a:defRPr>
            </a:lvl1pPr>
          </a:lstStyle>
          <a:p>
            <a:pPr>
              <a:defRPr/>
            </a:pPr>
            <a:fld id="{3B6835E8-8C52-4B3C-994D-44C9DB34F28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400" i="1" dirty="0" smtClean="0"/>
              <a:t>Right now, the number one problem most people are facing is likely related to their finances. They economy has forced people out of jobs, cut into their savings, and jeopardized their futures</a:t>
            </a:r>
            <a:r>
              <a:rPr lang="en-US" sz="2400" dirty="0" smtClean="0"/>
              <a:t>.” (pg. 39)</a:t>
            </a:r>
          </a:p>
          <a:p>
            <a:pPr lvl="1"/>
            <a:r>
              <a:rPr lang="en-US" sz="2400" dirty="0" smtClean="0"/>
              <a:t>Don’t </a:t>
            </a:r>
            <a:r>
              <a:rPr lang="en-US" sz="2400" i="1" dirty="0" smtClean="0"/>
              <a:t>nickel-and-dime</a:t>
            </a:r>
            <a:r>
              <a:rPr lang="en-US" sz="2400" dirty="0" smtClean="0"/>
              <a:t>; members want more from their membership</a:t>
            </a:r>
          </a:p>
          <a:p>
            <a:endParaRPr lang="en-US" dirty="0" smtClean="0"/>
          </a:p>
        </p:txBody>
      </p:sp>
      <p:sp>
        <p:nvSpPr>
          <p:cNvPr id="4" name="Slide Number Placeholder 3"/>
          <p:cNvSpPr>
            <a:spLocks noGrp="1"/>
          </p:cNvSpPr>
          <p:nvPr>
            <p:ph type="sldNum" sz="quarter" idx="5"/>
          </p:nvPr>
        </p:nvSpPr>
        <p:spPr/>
        <p:txBody>
          <a:bodyPr/>
          <a:lstStyle/>
          <a:p>
            <a:pPr>
              <a:defRPr/>
            </a:pPr>
            <a:fld id="{BF14E041-86C8-4741-8D79-B96CCA61C99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ASAE example of our Resource Center where we used to send out several pages of resources</a:t>
            </a:r>
          </a:p>
          <a:p>
            <a:r>
              <a:rPr lang="en-US" smtClean="0"/>
              <a:t>What they want it the best solution; the vetted solution</a:t>
            </a:r>
          </a:p>
          <a:p>
            <a:r>
              <a:rPr lang="en-US" smtClean="0"/>
              <a:t>They want us to go through the clutter and provide the best information or tool for their problem</a:t>
            </a:r>
          </a:p>
          <a:p>
            <a:r>
              <a:rPr lang="en-US" smtClean="0"/>
              <a:t>That can sometimes be a real </a:t>
            </a:r>
          </a:p>
        </p:txBody>
      </p:sp>
      <p:sp>
        <p:nvSpPr>
          <p:cNvPr id="4" name="Slide Number Placeholder 3"/>
          <p:cNvSpPr>
            <a:spLocks noGrp="1"/>
          </p:cNvSpPr>
          <p:nvPr>
            <p:ph type="sldNum" sz="quarter" idx="5"/>
          </p:nvPr>
        </p:nvSpPr>
        <p:spPr/>
        <p:txBody>
          <a:bodyPr/>
          <a:lstStyle/>
          <a:p>
            <a:pPr>
              <a:defRPr/>
            </a:pPr>
            <a:fld id="{48FEEC8D-F365-4047-9F07-AEEF4667FB52}"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Trends</a:t>
            </a:r>
          </a:p>
          <a:p>
            <a:pPr eaLnBrk="1" hangingPunct="1"/>
            <a:r>
              <a:rPr lang="en-US" smtClean="0"/>
              <a:t>Value for Money</a:t>
            </a:r>
          </a:p>
          <a:p>
            <a:pPr eaLnBrk="1" hangingPunct="1"/>
            <a:r>
              <a:rPr lang="en-US" smtClean="0"/>
              <a:t>Relevance</a:t>
            </a:r>
          </a:p>
          <a:p>
            <a:pPr eaLnBrk="1" hangingPunct="1"/>
            <a:r>
              <a:rPr lang="en-US" smtClean="0"/>
              <a:t>Doing More with Less</a:t>
            </a:r>
          </a:p>
          <a:p>
            <a:pPr eaLnBrk="1" hangingPunct="1"/>
            <a:r>
              <a:rPr lang="en-US" smtClean="0"/>
              <a:t>Time</a:t>
            </a:r>
          </a:p>
        </p:txBody>
      </p:sp>
      <p:sp>
        <p:nvSpPr>
          <p:cNvPr id="4" name="Slide Number Placeholder 3"/>
          <p:cNvSpPr>
            <a:spLocks noGrp="1"/>
          </p:cNvSpPr>
          <p:nvPr>
            <p:ph type="sldNum" sz="quarter" idx="5"/>
          </p:nvPr>
        </p:nvSpPr>
        <p:spPr/>
        <p:txBody>
          <a:bodyPr/>
          <a:lstStyle/>
          <a:p>
            <a:pPr>
              <a:defRPr/>
            </a:pPr>
            <a:fld id="{8AFF1B30-60C4-4D64-B173-5CCD2748322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From: </a:t>
            </a:r>
            <a:r>
              <a:rPr lang="en-US" i="1" dirty="0" smtClean="0"/>
              <a:t>199 Ideas: Member Service and Engagement</a:t>
            </a:r>
            <a:r>
              <a:rPr lang="en-US" dirty="0" smtClean="0"/>
              <a:t>, published by ASAE (2011</a:t>
            </a:r>
            <a:r>
              <a:rPr lang="en-US" dirty="0" smtClean="0"/>
              <a:t>)</a:t>
            </a:r>
          </a:p>
          <a:p>
            <a:endParaRPr lang="en-US" dirty="0" smtClean="0"/>
          </a:p>
          <a:p>
            <a:pPr eaLnBrk="1" fontAlgn="auto" hangingPunct="1">
              <a:spcAft>
                <a:spcPts val="0"/>
              </a:spcAft>
              <a:buFont typeface="Arial"/>
              <a:buChar char="•"/>
              <a:defRPr/>
            </a:pPr>
            <a:r>
              <a:rPr lang="en-US" dirty="0" smtClean="0">
                <a:ea typeface="+mn-ea"/>
              </a:rPr>
              <a:t>Involved members don’t drop out. </a:t>
            </a:r>
          </a:p>
          <a:p>
            <a:pPr eaLnBrk="1" fontAlgn="auto" hangingPunct="1">
              <a:spcAft>
                <a:spcPts val="0"/>
              </a:spcAft>
              <a:buFont typeface="Arial"/>
              <a:buChar char="•"/>
              <a:defRPr/>
            </a:pPr>
            <a:r>
              <a:rPr lang="en-US" dirty="0" smtClean="0">
                <a:ea typeface="+mn-ea"/>
              </a:rPr>
              <a:t>Meaningful connections and experiences for your members will keep them coming back.</a:t>
            </a:r>
          </a:p>
          <a:p>
            <a:pPr eaLnBrk="1" fontAlgn="auto" hangingPunct="1">
              <a:spcAft>
                <a:spcPts val="0"/>
              </a:spcAft>
              <a:buFont typeface="Arial"/>
              <a:buChar char="•"/>
              <a:defRPr/>
            </a:pPr>
            <a:r>
              <a:rPr lang="en-US" dirty="0" smtClean="0">
                <a:ea typeface="+mn-ea"/>
              </a:rPr>
              <a:t>It costs five to six times more to recruit a new member than it does to keep an existing one.</a:t>
            </a:r>
          </a:p>
          <a:p>
            <a:pPr eaLnBrk="1" fontAlgn="auto" hangingPunct="1">
              <a:spcAft>
                <a:spcPts val="0"/>
              </a:spcAft>
              <a:buFont typeface="Arial"/>
              <a:buChar char="•"/>
              <a:defRPr/>
            </a:pPr>
            <a:r>
              <a:rPr lang="en-US" dirty="0" smtClean="0">
                <a:ea typeface="+mn-ea"/>
              </a:rPr>
              <a:t>Focus on first-timers’ experience with you.</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99ACCDF9-419E-408A-AF15-7CE72543047B}"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From: </a:t>
            </a:r>
            <a:r>
              <a:rPr lang="en-US" i="1" dirty="0" smtClean="0"/>
              <a:t>199 Ideas: Member Service and Engagement</a:t>
            </a:r>
            <a:r>
              <a:rPr lang="en-US" dirty="0" smtClean="0"/>
              <a:t>, published by ASAE (2011)</a:t>
            </a:r>
          </a:p>
          <a:p>
            <a:pPr eaLnBrk="1" hangingPunct="1"/>
            <a:r>
              <a:rPr lang="en-US" dirty="0" smtClean="0"/>
              <a:t>Link them up with like individuals and organizations from which they will derive value</a:t>
            </a:r>
          </a:p>
          <a:p>
            <a:pPr eaLnBrk="1" hangingPunct="1"/>
            <a:r>
              <a:rPr lang="en-US" dirty="0" smtClean="0"/>
              <a:t>Recognize new members. </a:t>
            </a:r>
          </a:p>
          <a:p>
            <a:pPr eaLnBrk="1" hangingPunct="1"/>
            <a:endParaRPr lang="en-US" dirty="0" smtClean="0"/>
          </a:p>
          <a:p>
            <a:pPr eaLnBrk="1" hangingPunct="1"/>
            <a:r>
              <a:rPr lang="en-US" dirty="0" smtClean="0"/>
              <a:t>Encourage new members to join a component, special interest group, or community of practice.</a:t>
            </a:r>
          </a:p>
          <a:p>
            <a:pPr eaLnBrk="1" hangingPunct="1"/>
            <a:r>
              <a:rPr lang="en-US" dirty="0" smtClean="0"/>
              <a:t>Engage new members using high-touch techniques.</a:t>
            </a:r>
          </a:p>
          <a:p>
            <a:pPr eaLnBrk="1" hangingPunct="1"/>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CF85BC4D-2965-4757-93B9-02364B96275A}"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From: </a:t>
            </a:r>
            <a:r>
              <a:rPr lang="en-US" i="1" smtClean="0"/>
              <a:t>199 Ideas: Member Service and Engagement</a:t>
            </a:r>
            <a:r>
              <a:rPr lang="en-US" smtClean="0"/>
              <a:t>, published by ASAE (2011)</a:t>
            </a:r>
          </a:p>
          <a:p>
            <a:endParaRPr lang="en-US" smtClean="0"/>
          </a:p>
        </p:txBody>
      </p:sp>
      <p:sp>
        <p:nvSpPr>
          <p:cNvPr id="4" name="Slide Number Placeholder 3"/>
          <p:cNvSpPr>
            <a:spLocks noGrp="1"/>
          </p:cNvSpPr>
          <p:nvPr>
            <p:ph type="sldNum" sz="quarter" idx="5"/>
          </p:nvPr>
        </p:nvSpPr>
        <p:spPr/>
        <p:txBody>
          <a:bodyPr/>
          <a:lstStyle/>
          <a:p>
            <a:pPr>
              <a:defRPr/>
            </a:pPr>
            <a:fld id="{00C5B19D-93FD-445A-A9D6-3C74B5350A7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25000" lnSpcReduction="20000"/>
          </a:bodyPr>
          <a:lstStyle/>
          <a:p>
            <a:pPr marL="349932" indent="-349932" eaLnBrk="1" hangingPunct="1">
              <a:spcBef>
                <a:spcPts val="2245"/>
              </a:spcBef>
              <a:buClr>
                <a:srgbClr val="4A606E"/>
              </a:buClr>
              <a:buSzPct val="90000"/>
              <a:buFont typeface="Wingdings 2" pitchFamily="18" charset="2"/>
              <a:buChar char="Ü"/>
              <a:defRPr/>
            </a:pPr>
            <a:r>
              <a:rPr lang="en-US" sz="3700" dirty="0" smtClean="0">
                <a:solidFill>
                  <a:prstClr val="black"/>
                </a:solidFill>
                <a:latin typeface="HelveticaNeueLT Std"/>
              </a:rPr>
              <a:t>Multiple generations working side-by-side</a:t>
            </a:r>
          </a:p>
          <a:p>
            <a:pPr marL="699864" lvl="1" indent="-343452" eaLnBrk="1" hangingPunct="1">
              <a:spcBef>
                <a:spcPts val="612"/>
              </a:spcBef>
              <a:buClr>
                <a:srgbClr val="949FBF"/>
              </a:buClr>
              <a:buSzPct val="90000"/>
              <a:buFont typeface="Wingdings 2" pitchFamily="18" charset="2"/>
              <a:buChar char="Ü"/>
              <a:defRPr/>
            </a:pPr>
            <a:r>
              <a:rPr lang="en-US" sz="3700" dirty="0" smtClean="0">
                <a:solidFill>
                  <a:prstClr val="black"/>
                </a:solidFill>
                <a:latin typeface="HelveticaNeueLT Std"/>
              </a:rPr>
              <a:t>Learn to </a:t>
            </a:r>
            <a:r>
              <a:rPr lang="en-US" sz="3700" dirty="0" smtClean="0">
                <a:solidFill>
                  <a:srgbClr val="DA5926"/>
                </a:solidFill>
                <a:latin typeface="HelveticaNeueLT Std"/>
              </a:rPr>
              <a:t>share leadership </a:t>
            </a:r>
            <a:r>
              <a:rPr lang="en-US" sz="3700" dirty="0" smtClean="0">
                <a:solidFill>
                  <a:prstClr val="black"/>
                </a:solidFill>
                <a:latin typeface="HelveticaNeueLT Std"/>
              </a:rPr>
              <a:t>across generations and cultures.</a:t>
            </a:r>
          </a:p>
          <a:p>
            <a:pPr marL="349932" indent="-349932" eaLnBrk="1" hangingPunct="1">
              <a:spcBef>
                <a:spcPts val="2245"/>
              </a:spcBef>
              <a:buClr>
                <a:srgbClr val="4A606E"/>
              </a:buClr>
              <a:buSzPct val="90000"/>
              <a:buFont typeface="Wingdings 2" pitchFamily="18" charset="2"/>
              <a:buChar char="Ü"/>
              <a:defRPr/>
            </a:pPr>
            <a:endParaRPr lang="en-US" dirty="0" smtClean="0"/>
          </a:p>
          <a:p>
            <a:pPr marL="349932" indent="-349932" eaLnBrk="1" hangingPunct="1">
              <a:spcBef>
                <a:spcPts val="2245"/>
              </a:spcBef>
              <a:buClr>
                <a:srgbClr val="4A606E"/>
              </a:buClr>
              <a:buSzPct val="90000"/>
              <a:buFont typeface="Wingdings 2" pitchFamily="18" charset="2"/>
              <a:buChar char="Ü"/>
              <a:defRPr/>
            </a:pPr>
            <a:r>
              <a:rPr lang="en-US" dirty="0" smtClean="0"/>
              <a:t>Technology:  </a:t>
            </a:r>
            <a:r>
              <a:rPr lang="en-US" sz="3300" dirty="0" smtClean="0">
                <a:solidFill>
                  <a:prstClr val="black"/>
                </a:solidFill>
                <a:latin typeface="HelveticaNeueLT Std"/>
              </a:rPr>
              <a:t>Associations have been quick to adopt social media</a:t>
            </a:r>
          </a:p>
          <a:p>
            <a:pPr marL="699864" lvl="1" indent="-343452" eaLnBrk="1" hangingPunct="1">
              <a:spcBef>
                <a:spcPts val="612"/>
              </a:spcBef>
              <a:buClr>
                <a:srgbClr val="949FBF"/>
              </a:buClr>
              <a:buSzPct val="90000"/>
              <a:buFont typeface="Wingdings" pitchFamily="2" charset="2"/>
              <a:buChar char="§"/>
              <a:defRPr/>
            </a:pPr>
            <a:r>
              <a:rPr lang="en-US" sz="3300" dirty="0" smtClean="0">
                <a:solidFill>
                  <a:prstClr val="black"/>
                </a:solidFill>
                <a:latin typeface="HelveticaNeueLT Std"/>
              </a:rPr>
              <a:t>Now need to improve ability to </a:t>
            </a:r>
            <a:r>
              <a:rPr lang="en-US" sz="3300" dirty="0" smtClean="0">
                <a:solidFill>
                  <a:srgbClr val="DA5926"/>
                </a:solidFill>
                <a:latin typeface="HelveticaNeueLT Std"/>
              </a:rPr>
              <a:t>effectively choose</a:t>
            </a:r>
            <a:r>
              <a:rPr lang="en-US" sz="3300" dirty="0" smtClean="0">
                <a:solidFill>
                  <a:prstClr val="black"/>
                </a:solidFill>
                <a:latin typeface="HelveticaNeueLT Std"/>
              </a:rPr>
              <a:t> among the channels</a:t>
            </a:r>
          </a:p>
          <a:p>
            <a:pPr marL="699864" lvl="1" indent="-343452" eaLnBrk="1" hangingPunct="1">
              <a:spcBef>
                <a:spcPts val="612"/>
              </a:spcBef>
              <a:buClr>
                <a:srgbClr val="949FBF"/>
              </a:buClr>
              <a:buSzPct val="90000"/>
              <a:buFont typeface="Wingdings" pitchFamily="2" charset="2"/>
              <a:buChar char="§"/>
              <a:defRPr/>
            </a:pPr>
            <a:r>
              <a:rPr lang="en-US" sz="3300" dirty="0" smtClean="0">
                <a:solidFill>
                  <a:prstClr val="black"/>
                </a:solidFill>
                <a:latin typeface="HelveticaNeueLT Std"/>
              </a:rPr>
              <a:t>No single organization-wide identity</a:t>
            </a:r>
          </a:p>
          <a:p>
            <a:pPr marL="349932" indent="-349932" eaLnBrk="1" hangingPunct="1">
              <a:spcBef>
                <a:spcPts val="2245"/>
              </a:spcBef>
              <a:buClr>
                <a:srgbClr val="4A606E"/>
              </a:buClr>
              <a:buSzPct val="90000"/>
              <a:buFont typeface="Wingdings 2" pitchFamily="18" charset="2"/>
              <a:buChar char="Ü"/>
              <a:defRPr/>
            </a:pPr>
            <a:r>
              <a:rPr lang="en-US" sz="3300" dirty="0" smtClean="0">
                <a:solidFill>
                  <a:srgbClr val="DA5926"/>
                </a:solidFill>
                <a:latin typeface="HelveticaNeueLT Std"/>
              </a:rPr>
              <a:t>Mobile</a:t>
            </a:r>
            <a:r>
              <a:rPr lang="en-US" sz="3300" dirty="0" smtClean="0">
                <a:solidFill>
                  <a:prstClr val="black"/>
                </a:solidFill>
                <a:latin typeface="HelveticaNeueLT Std"/>
              </a:rPr>
              <a:t> is it </a:t>
            </a:r>
          </a:p>
          <a:p>
            <a:pPr marL="349932" indent="-349932" eaLnBrk="1" hangingPunct="1">
              <a:spcBef>
                <a:spcPts val="2245"/>
              </a:spcBef>
              <a:buClr>
                <a:srgbClr val="4A606E"/>
              </a:buClr>
              <a:buSzPct val="90000"/>
              <a:buFont typeface="Wingdings 2" pitchFamily="18" charset="2"/>
              <a:buChar char="Ü"/>
              <a:defRPr/>
            </a:pPr>
            <a:r>
              <a:rPr lang="en-US" sz="3300" dirty="0" smtClean="0">
                <a:solidFill>
                  <a:prstClr val="black"/>
                </a:solidFill>
                <a:latin typeface="HelveticaNeueLT Std"/>
              </a:rPr>
              <a:t>Mobile Impacts Multiple Aspects of Our Work</a:t>
            </a:r>
          </a:p>
          <a:p>
            <a:pPr marL="699864" lvl="1" indent="-343452" eaLnBrk="1" hangingPunct="1">
              <a:spcBef>
                <a:spcPts val="612"/>
              </a:spcBef>
              <a:buClr>
                <a:srgbClr val="949FBF"/>
              </a:buClr>
              <a:buSzPct val="90000"/>
              <a:buFont typeface="Wingdings" pitchFamily="2" charset="2"/>
              <a:buChar char="§"/>
              <a:defRPr/>
            </a:pPr>
            <a:endParaRPr lang="en-US" sz="3300" dirty="0" smtClean="0">
              <a:solidFill>
                <a:prstClr val="black"/>
              </a:solidFill>
              <a:latin typeface="HelveticaNeueLT Std"/>
            </a:endParaRPr>
          </a:p>
          <a:p>
            <a:pPr marL="699864" lvl="1" indent="-343452" eaLnBrk="1" hangingPunct="1">
              <a:spcBef>
                <a:spcPts val="612"/>
              </a:spcBef>
              <a:buClr>
                <a:srgbClr val="949FBF"/>
              </a:buClr>
              <a:buSzPct val="90000"/>
              <a:buFont typeface="Wingdings" pitchFamily="2" charset="2"/>
              <a:buChar char="§"/>
              <a:defRPr/>
            </a:pPr>
            <a:r>
              <a:rPr lang="en-US" sz="3300" dirty="0" smtClean="0">
                <a:solidFill>
                  <a:prstClr val="black"/>
                </a:solidFill>
                <a:latin typeface="HelveticaNeueLT Std"/>
              </a:rPr>
              <a:t>Web, tablet, and smart phone platforms</a:t>
            </a:r>
          </a:p>
          <a:p>
            <a:pPr marL="699864" lvl="1" indent="-343452" eaLnBrk="1" hangingPunct="1">
              <a:spcBef>
                <a:spcPts val="612"/>
              </a:spcBef>
              <a:buClr>
                <a:srgbClr val="949FBF"/>
              </a:buClr>
              <a:buSzPct val="90000"/>
              <a:buFont typeface="Wingdings" pitchFamily="2" charset="2"/>
              <a:buChar char="§"/>
              <a:defRPr/>
            </a:pPr>
            <a:r>
              <a:rPr lang="en-US" sz="3300" dirty="0" smtClean="0">
                <a:solidFill>
                  <a:prstClr val="black"/>
                </a:solidFill>
                <a:latin typeface="HelveticaNeueLT Std"/>
              </a:rPr>
              <a:t>Advertising is different on each platform</a:t>
            </a:r>
          </a:p>
          <a:p>
            <a:pPr marL="699864" lvl="1" indent="-343452" eaLnBrk="1" hangingPunct="1">
              <a:spcBef>
                <a:spcPts val="612"/>
              </a:spcBef>
              <a:buClr>
                <a:srgbClr val="949FBF"/>
              </a:buClr>
              <a:buSzPct val="90000"/>
              <a:buFont typeface="Wingdings" pitchFamily="2" charset="2"/>
              <a:buChar char="§"/>
              <a:defRPr/>
            </a:pPr>
            <a:r>
              <a:rPr lang="en-US" sz="3300" dirty="0" smtClean="0">
                <a:solidFill>
                  <a:prstClr val="black"/>
                </a:solidFill>
                <a:latin typeface="HelveticaNeueLT Std"/>
              </a:rPr>
              <a:t>Content distribution is different on each platform</a:t>
            </a:r>
          </a:p>
          <a:p>
            <a:pPr marL="699864" lvl="1" indent="-343452" eaLnBrk="1" hangingPunct="1">
              <a:spcBef>
                <a:spcPts val="612"/>
              </a:spcBef>
              <a:buClr>
                <a:srgbClr val="949FBF"/>
              </a:buClr>
              <a:buSzPct val="90000"/>
              <a:buFont typeface="Wingdings" pitchFamily="2" charset="2"/>
              <a:buChar char="§"/>
              <a:defRPr/>
            </a:pPr>
            <a:endParaRPr lang="en-US" sz="3300" dirty="0" smtClean="0">
              <a:solidFill>
                <a:prstClr val="black"/>
              </a:solidFill>
              <a:latin typeface="HelveticaNeueLT Std"/>
            </a:endParaRPr>
          </a:p>
          <a:p>
            <a:pPr marL="349932" indent="-349932" eaLnBrk="1" hangingPunct="1">
              <a:spcBef>
                <a:spcPts val="408"/>
              </a:spcBef>
              <a:buClr>
                <a:srgbClr val="4A606E"/>
              </a:buClr>
              <a:buSzPct val="90000"/>
              <a:buFont typeface="Wingdings 2" pitchFamily="18" charset="2"/>
              <a:buChar char="Ü"/>
              <a:defRPr/>
            </a:pPr>
            <a:r>
              <a:rPr lang="en-US" sz="3600" dirty="0" smtClean="0">
                <a:solidFill>
                  <a:prstClr val="black"/>
                </a:solidFill>
                <a:latin typeface="HelveticaNeueLT Std"/>
              </a:rPr>
              <a:t>Applying the new ways of networking to the traditional model.</a:t>
            </a:r>
          </a:p>
          <a:p>
            <a:pPr marL="699864" lvl="1" indent="-343452" eaLnBrk="1" hangingPunct="1">
              <a:spcBef>
                <a:spcPts val="408"/>
              </a:spcBef>
              <a:buClr>
                <a:srgbClr val="949FBF"/>
              </a:buClr>
              <a:buSzPct val="90000"/>
              <a:buFont typeface="Wingdings 2" pitchFamily="18" charset="2"/>
              <a:buChar char="Ü"/>
              <a:defRPr/>
            </a:pPr>
            <a:r>
              <a:rPr lang="en-US" sz="2200" dirty="0" smtClean="0">
                <a:solidFill>
                  <a:prstClr val="black"/>
                </a:solidFill>
                <a:latin typeface="HelveticaNeueLT Std"/>
              </a:rPr>
              <a:t>Allows for deeper, more meaningful collaboration</a:t>
            </a:r>
          </a:p>
          <a:p>
            <a:pPr marL="699864" lvl="1" indent="-343452" eaLnBrk="1" hangingPunct="1">
              <a:spcBef>
                <a:spcPts val="408"/>
              </a:spcBef>
              <a:buClr>
                <a:srgbClr val="949FBF"/>
              </a:buClr>
              <a:buSzPct val="90000"/>
              <a:buFont typeface="Wingdings 2" pitchFamily="18" charset="2"/>
              <a:buChar char="Ü"/>
              <a:defRPr/>
            </a:pPr>
            <a:r>
              <a:rPr lang="en-US" sz="2200" dirty="0" smtClean="0">
                <a:solidFill>
                  <a:prstClr val="black"/>
                </a:solidFill>
                <a:latin typeface="HelveticaNeueLT Std"/>
              </a:rPr>
              <a:t>Opens and encourages a global and diverse community of thought and practice.</a:t>
            </a:r>
          </a:p>
          <a:p>
            <a:pPr marL="349932" indent="-349932" eaLnBrk="1" hangingPunct="1">
              <a:spcBef>
                <a:spcPts val="408"/>
              </a:spcBef>
              <a:buClr>
                <a:srgbClr val="4A606E"/>
              </a:buClr>
              <a:buSzPct val="90000"/>
              <a:buFont typeface="Wingdings 2" pitchFamily="18" charset="2"/>
              <a:buChar char="Ü"/>
              <a:defRPr/>
            </a:pPr>
            <a:r>
              <a:rPr lang="en-US" sz="3600" dirty="0" smtClean="0">
                <a:solidFill>
                  <a:prstClr val="black"/>
                </a:solidFill>
                <a:latin typeface="HelveticaNeueLT Std"/>
              </a:rPr>
              <a:t>Associations may no longer be “institutions.”</a:t>
            </a:r>
          </a:p>
          <a:p>
            <a:pPr marL="699864" lvl="1" indent="-343452" eaLnBrk="1" hangingPunct="1">
              <a:spcBef>
                <a:spcPts val="408"/>
              </a:spcBef>
              <a:buClr>
                <a:srgbClr val="949FBF"/>
              </a:buClr>
              <a:buSzPct val="90000"/>
              <a:buFont typeface="Wingdings 2" pitchFamily="18" charset="2"/>
              <a:buChar char="Ü"/>
              <a:defRPr/>
            </a:pPr>
            <a:r>
              <a:rPr lang="en-US" sz="2200" dirty="0" smtClean="0">
                <a:solidFill>
                  <a:prstClr val="black"/>
                </a:solidFill>
                <a:latin typeface="HelveticaNeueLT Std"/>
              </a:rPr>
              <a:t>Less focused on the organization as a central unit</a:t>
            </a:r>
          </a:p>
          <a:p>
            <a:pPr marL="699864" lvl="1" indent="-343452" eaLnBrk="1" hangingPunct="1">
              <a:spcBef>
                <a:spcPts val="408"/>
              </a:spcBef>
              <a:buClr>
                <a:srgbClr val="949FBF"/>
              </a:buClr>
              <a:buSzPct val="90000"/>
              <a:buFont typeface="Wingdings 2" pitchFamily="18" charset="2"/>
              <a:buChar char="Ü"/>
              <a:defRPr/>
            </a:pPr>
            <a:r>
              <a:rPr lang="en-US" sz="2200" dirty="0" smtClean="0">
                <a:solidFill>
                  <a:prstClr val="black"/>
                </a:solidFill>
                <a:latin typeface="HelveticaNeueLT Std"/>
              </a:rPr>
              <a:t>Find ways to have impact across networks and programs.</a:t>
            </a:r>
          </a:p>
          <a:p>
            <a:pPr marL="699864" lvl="1" indent="-343452" eaLnBrk="1" hangingPunct="1">
              <a:spcBef>
                <a:spcPts val="408"/>
              </a:spcBef>
              <a:buClr>
                <a:srgbClr val="949FBF"/>
              </a:buClr>
              <a:buSzPct val="90000"/>
              <a:buFont typeface="Wingdings 2" pitchFamily="18" charset="2"/>
              <a:buChar char="Ü"/>
              <a:defRPr/>
            </a:pPr>
            <a:r>
              <a:rPr lang="en-US" sz="2200" dirty="0" smtClean="0">
                <a:solidFill>
                  <a:prstClr val="black"/>
                </a:solidFill>
                <a:latin typeface="HelveticaNeueLT Std"/>
              </a:rPr>
              <a:t>Forge new and/or collaborative partnerships. </a:t>
            </a:r>
          </a:p>
          <a:p>
            <a:pPr marL="349932" indent="-349932" eaLnBrk="1" hangingPunct="1">
              <a:spcBef>
                <a:spcPts val="408"/>
              </a:spcBef>
              <a:buClr>
                <a:srgbClr val="4A606E"/>
              </a:buClr>
              <a:buSzPct val="90000"/>
              <a:buFont typeface="Wingdings 2" pitchFamily="18" charset="2"/>
              <a:buChar char="Ü"/>
              <a:defRPr/>
            </a:pPr>
            <a:r>
              <a:rPr lang="en-US" sz="3700" b="1" dirty="0" smtClean="0">
                <a:solidFill>
                  <a:prstClr val="black"/>
                </a:solidFill>
                <a:latin typeface="HelveticaNeueLT Std"/>
              </a:rPr>
              <a:t>More for-profit organizations see the value of “doing well by doing good”</a:t>
            </a:r>
          </a:p>
          <a:p>
            <a:pPr marL="349932" indent="-349932" eaLnBrk="1" hangingPunct="1">
              <a:spcBef>
                <a:spcPts val="408"/>
              </a:spcBef>
              <a:buClr>
                <a:srgbClr val="4A606E"/>
              </a:buClr>
              <a:buSzPct val="90000"/>
              <a:buFont typeface="Wingdings 2" pitchFamily="18" charset="2"/>
              <a:buChar char="Ü"/>
              <a:defRPr/>
            </a:pPr>
            <a:r>
              <a:rPr lang="en-US" sz="3700" b="1" dirty="0" smtClean="0">
                <a:solidFill>
                  <a:prstClr val="black"/>
                </a:solidFill>
                <a:latin typeface="HelveticaNeueLT Std"/>
              </a:rPr>
              <a:t>More not-for-profit engaged in for profit activities</a:t>
            </a:r>
          </a:p>
          <a:p>
            <a:pPr marL="349932" indent="-349932" eaLnBrk="1" hangingPunct="1">
              <a:spcBef>
                <a:spcPts val="408"/>
              </a:spcBef>
              <a:buClr>
                <a:srgbClr val="4A606E"/>
              </a:buClr>
              <a:buSzPct val="90000"/>
              <a:buFont typeface="Wingdings 2" pitchFamily="18" charset="2"/>
              <a:buChar char="Ü"/>
              <a:defRPr/>
            </a:pPr>
            <a:r>
              <a:rPr lang="en-US" sz="3700" b="1" dirty="0" smtClean="0">
                <a:solidFill>
                  <a:prstClr val="black"/>
                </a:solidFill>
                <a:latin typeface="HelveticaNeueLT Std"/>
              </a:rPr>
              <a:t>Challenge to associations is to thrive in a blended economy</a:t>
            </a:r>
          </a:p>
          <a:p>
            <a:pPr marL="699864" lvl="1" indent="-343452" eaLnBrk="1" hangingPunct="1">
              <a:spcBef>
                <a:spcPts val="612"/>
              </a:spcBef>
              <a:buClr>
                <a:srgbClr val="949FBF"/>
              </a:buClr>
              <a:buSzPct val="90000"/>
              <a:buFont typeface="Wingdings" pitchFamily="2" charset="2"/>
              <a:buChar char="§"/>
              <a:defRPr/>
            </a:pPr>
            <a:endParaRPr lang="en-US" sz="3300" dirty="0" smtClean="0">
              <a:solidFill>
                <a:prstClr val="black"/>
              </a:solidFill>
              <a:latin typeface="HelveticaNeueLT Std"/>
            </a:endParaRPr>
          </a:p>
          <a:p>
            <a:pPr marL="349932" indent="-349932" eaLnBrk="1" hangingPunct="1">
              <a:spcBef>
                <a:spcPts val="2245"/>
              </a:spcBef>
              <a:buClr>
                <a:srgbClr val="4A606E"/>
              </a:buClr>
              <a:buSzPct val="90000"/>
              <a:buFont typeface="Wingdings 2" pitchFamily="18" charset="2"/>
              <a:buChar char="Ü"/>
              <a:defRPr/>
            </a:pPr>
            <a:endParaRPr lang="en-US" sz="3300" dirty="0" smtClean="0">
              <a:solidFill>
                <a:prstClr val="black"/>
              </a:solidFill>
              <a:latin typeface="HelveticaNeueLT Std"/>
            </a:endParaRPr>
          </a:p>
          <a:p>
            <a:pPr marL="349932" indent="-349932" eaLnBrk="1" hangingPunct="1">
              <a:spcBef>
                <a:spcPts val="2245"/>
              </a:spcBef>
              <a:buClr>
                <a:srgbClr val="4A606E"/>
              </a:buClr>
              <a:buSzPct val="90000"/>
              <a:buFont typeface="Wingdings 2" pitchFamily="18" charset="2"/>
              <a:buChar char="Ü"/>
              <a:defRPr/>
            </a:pPr>
            <a:r>
              <a:rPr lang="en-US" dirty="0" smtClean="0">
                <a:solidFill>
                  <a:prstClr val="black"/>
                </a:solidFill>
                <a:latin typeface="HelveticaNeueLT Std"/>
              </a:rPr>
              <a:t>Economic &amp; time </a:t>
            </a:r>
            <a:r>
              <a:rPr lang="en-US" dirty="0" smtClean="0">
                <a:solidFill>
                  <a:srgbClr val="DA5926"/>
                </a:solidFill>
                <a:latin typeface="HelveticaNeueLT Std"/>
              </a:rPr>
              <a:t>pressures</a:t>
            </a:r>
            <a:r>
              <a:rPr lang="en-US" dirty="0" smtClean="0">
                <a:solidFill>
                  <a:prstClr val="black"/>
                </a:solidFill>
                <a:latin typeface="HelveticaNeueLT Std"/>
              </a:rPr>
              <a:t> make Virtual Volunteering and Micro Volunteering more attractive.</a:t>
            </a:r>
          </a:p>
          <a:p>
            <a:pPr marL="349932" indent="-349932" eaLnBrk="1" hangingPunct="1">
              <a:spcBef>
                <a:spcPts val="2245"/>
              </a:spcBef>
              <a:buClr>
                <a:srgbClr val="4A606E"/>
              </a:buClr>
              <a:buSzPct val="90000"/>
              <a:buFont typeface="Wingdings 2" pitchFamily="18" charset="2"/>
              <a:buChar char="Ü"/>
              <a:defRPr/>
            </a:pPr>
            <a:r>
              <a:rPr lang="en-US" dirty="0" smtClean="0">
                <a:solidFill>
                  <a:prstClr val="black"/>
                </a:solidFill>
                <a:latin typeface="HelveticaNeueLT Std"/>
              </a:rPr>
              <a:t>Challenged to </a:t>
            </a:r>
            <a:r>
              <a:rPr lang="en-US" dirty="0" smtClean="0">
                <a:solidFill>
                  <a:srgbClr val="DA5926"/>
                </a:solidFill>
                <a:latin typeface="HelveticaNeueLT Std"/>
              </a:rPr>
              <a:t>align volunteer opportunities </a:t>
            </a:r>
            <a:r>
              <a:rPr lang="en-US" dirty="0" smtClean="0">
                <a:solidFill>
                  <a:prstClr val="black"/>
                </a:solidFill>
                <a:latin typeface="HelveticaNeueLT Std"/>
              </a:rPr>
              <a:t>with an increasingly diverse pool of volunteers.</a:t>
            </a:r>
          </a:p>
          <a:p>
            <a:pPr marL="349932" indent="-349932" eaLnBrk="1" hangingPunct="1">
              <a:spcBef>
                <a:spcPts val="2245"/>
              </a:spcBef>
              <a:buClr>
                <a:srgbClr val="4A606E"/>
              </a:buClr>
              <a:buSzPct val="90000"/>
              <a:buFont typeface="Wingdings 2" pitchFamily="18" charset="2"/>
              <a:buChar char="Ü"/>
              <a:defRPr/>
            </a:pPr>
            <a:r>
              <a:rPr lang="en-US" dirty="0" smtClean="0">
                <a:solidFill>
                  <a:prstClr val="black"/>
                </a:solidFill>
                <a:latin typeface="HelveticaNeueLT Std"/>
              </a:rPr>
              <a:t>Engage in </a:t>
            </a:r>
            <a:r>
              <a:rPr lang="en-US" dirty="0" smtClean="0">
                <a:solidFill>
                  <a:srgbClr val="DA5926"/>
                </a:solidFill>
                <a:latin typeface="HelveticaNeueLT Std"/>
              </a:rPr>
              <a:t>meaningful</a:t>
            </a:r>
            <a:r>
              <a:rPr lang="en-US" dirty="0" smtClean="0">
                <a:solidFill>
                  <a:prstClr val="black"/>
                </a:solidFill>
                <a:latin typeface="HelveticaNeueLT Std"/>
              </a:rPr>
              <a:t> work.</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7FB0D34E-215C-40A6-B36C-A33DF65AD98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0" fontAlgn="auto" hangingPunct="0">
              <a:spcBef>
                <a:spcPct val="30000"/>
              </a:spcBef>
              <a:spcAft>
                <a:spcPts val="0"/>
              </a:spcAft>
              <a:defRPr/>
            </a:pPr>
            <a:r>
              <a:rPr lang="en-US" sz="1200" b="1" dirty="0" smtClean="0">
                <a:solidFill>
                  <a:schemeClr val="accent6">
                    <a:lumMod val="75000"/>
                  </a:schemeClr>
                </a:solidFill>
                <a:latin typeface="HelveticaNeueLT Std"/>
                <a:ea typeface="ＭＳ Ｐゴシック"/>
                <a:cs typeface="ＭＳ Ｐゴシック"/>
              </a:rPr>
              <a:t>Governance 6.8%</a:t>
            </a:r>
          </a:p>
          <a:p>
            <a:pPr marL="0" marR="0" indent="0" algn="l" defTabSz="914400" rtl="0" eaLnBrk="0" fontAlgn="auto" latinLnBrk="0" hangingPunct="0">
              <a:lnSpc>
                <a:spcPct val="100000"/>
              </a:lnSpc>
              <a:spcBef>
                <a:spcPct val="30000"/>
              </a:spcBef>
              <a:spcAft>
                <a:spcPts val="0"/>
              </a:spcAft>
              <a:buClrTx/>
              <a:buSzTx/>
              <a:buFontTx/>
              <a:buNone/>
              <a:tabLst/>
              <a:defRPr/>
            </a:pPr>
            <a:r>
              <a:rPr lang="en-US" sz="1200" b="1" dirty="0" smtClean="0">
                <a:solidFill>
                  <a:schemeClr val="accent3">
                    <a:lumMod val="75000"/>
                  </a:schemeClr>
                </a:solidFill>
                <a:latin typeface="HelveticaNeueLT Std"/>
                <a:ea typeface="ＭＳ Ｐゴシック"/>
                <a:cs typeface="ＭＳ Ｐゴシック"/>
              </a:rPr>
              <a:t>Committee 7.8%</a:t>
            </a:r>
          </a:p>
          <a:p>
            <a:pPr marL="0" marR="0" indent="0" algn="l" defTabSz="914400" rtl="0" eaLnBrk="0" fontAlgn="auto" latinLnBrk="0" hangingPunct="0">
              <a:lnSpc>
                <a:spcPct val="100000"/>
              </a:lnSpc>
              <a:spcBef>
                <a:spcPct val="30000"/>
              </a:spcBef>
              <a:spcAft>
                <a:spcPts val="0"/>
              </a:spcAft>
              <a:buClrTx/>
              <a:buSzTx/>
              <a:buFontTx/>
              <a:buNone/>
              <a:tabLst/>
              <a:defRPr/>
            </a:pPr>
            <a:r>
              <a:rPr lang="en-US" sz="1200" b="1" dirty="0" smtClean="0">
                <a:solidFill>
                  <a:schemeClr val="tx2">
                    <a:lumMod val="60000"/>
                    <a:lumOff val="40000"/>
                  </a:schemeClr>
                </a:solidFill>
                <a:latin typeface="HelveticaNeueLT Std"/>
                <a:ea typeface="ＭＳ Ｐゴシック"/>
                <a:cs typeface="ＭＳ Ｐゴシック"/>
              </a:rPr>
              <a:t>Ad hoc 15.5%</a:t>
            </a:r>
          </a:p>
          <a:p>
            <a:pPr marL="0" marR="0" indent="0" algn="l" defTabSz="914400" rtl="0" eaLnBrk="0" fontAlgn="auto" latinLnBrk="0" hangingPunct="0">
              <a:lnSpc>
                <a:spcPct val="100000"/>
              </a:lnSpc>
              <a:spcBef>
                <a:spcPct val="30000"/>
              </a:spcBef>
              <a:spcAft>
                <a:spcPts val="0"/>
              </a:spcAft>
              <a:buClrTx/>
              <a:buSzTx/>
              <a:buFontTx/>
              <a:buNone/>
              <a:tabLst/>
              <a:defRPr/>
            </a:pPr>
            <a:endParaRPr lang="en-US" sz="1200" b="1" dirty="0" smtClean="0">
              <a:solidFill>
                <a:schemeClr val="accent3">
                  <a:lumMod val="75000"/>
                </a:schemeClr>
              </a:solidFill>
              <a:latin typeface="HelveticaNeueLT Std"/>
              <a:ea typeface="ＭＳ Ｐゴシック"/>
              <a:cs typeface="ＭＳ Ｐゴシック"/>
            </a:endParaRPr>
          </a:p>
          <a:p>
            <a:pPr marL="0" marR="0" indent="0" algn="l" defTabSz="914400" rtl="0" eaLnBrk="0" fontAlgn="auto" latinLnBrk="0" hangingPunct="0">
              <a:lnSpc>
                <a:spcPct val="100000"/>
              </a:lnSpc>
              <a:spcBef>
                <a:spcPct val="30000"/>
              </a:spcBef>
              <a:spcAft>
                <a:spcPts val="0"/>
              </a:spcAft>
              <a:buClrTx/>
              <a:buSzTx/>
              <a:buFontTx/>
              <a:buNone/>
              <a:tabLst/>
              <a:defRPr/>
            </a:pPr>
            <a:r>
              <a:rPr lang="en-US" sz="1200" b="1" dirty="0" smtClean="0">
                <a:solidFill>
                  <a:schemeClr val="bg1"/>
                </a:solidFill>
                <a:latin typeface="HelveticaNeueLT Std"/>
              </a:rPr>
              <a:t>None</a:t>
            </a:r>
            <a:r>
              <a:rPr lang="en-US" sz="1200" b="1" baseline="0" dirty="0" smtClean="0">
                <a:solidFill>
                  <a:schemeClr val="bg1"/>
                </a:solidFill>
                <a:latin typeface="HelveticaNeueLT Std"/>
              </a:rPr>
              <a:t> </a:t>
            </a:r>
            <a:r>
              <a:rPr lang="en-US" sz="1200" b="1" dirty="0" smtClean="0">
                <a:solidFill>
                  <a:schemeClr val="bg1"/>
                </a:solidFill>
                <a:latin typeface="HelveticaNeueLT Std"/>
              </a:rPr>
              <a:t>69.9%</a:t>
            </a:r>
          </a:p>
          <a:p>
            <a:pPr marL="0" marR="0" indent="0" algn="l" defTabSz="914400" rtl="0" eaLnBrk="0" fontAlgn="auto" latinLnBrk="0" hangingPunct="0">
              <a:lnSpc>
                <a:spcPct val="100000"/>
              </a:lnSpc>
              <a:spcBef>
                <a:spcPct val="30000"/>
              </a:spcBef>
              <a:spcAft>
                <a:spcPts val="0"/>
              </a:spcAft>
              <a:buClrTx/>
              <a:buSzTx/>
              <a:buFontTx/>
              <a:buNone/>
              <a:tabLst/>
              <a:defRPr/>
            </a:pPr>
            <a:endParaRPr lang="en-US" sz="1200" b="1" dirty="0" smtClean="0">
              <a:solidFill>
                <a:schemeClr val="accent3">
                  <a:lumMod val="75000"/>
                </a:schemeClr>
              </a:solidFill>
              <a:latin typeface="HelveticaNeueLT Std"/>
              <a:ea typeface="ＭＳ Ｐゴシック"/>
              <a:cs typeface="ＭＳ Ｐゴシック"/>
            </a:endParaRPr>
          </a:p>
          <a:p>
            <a:pPr eaLnBrk="0" fontAlgn="auto" hangingPunct="0">
              <a:spcBef>
                <a:spcPct val="30000"/>
              </a:spcBef>
              <a:spcAft>
                <a:spcPts val="0"/>
              </a:spcAft>
              <a:defRPr/>
            </a:pPr>
            <a:endParaRPr lang="en-US" sz="1200" b="1" dirty="0">
              <a:solidFill>
                <a:schemeClr val="accent6">
                  <a:lumMod val="75000"/>
                </a:schemeClr>
              </a:solidFill>
              <a:latin typeface="HelveticaNeueLT Std"/>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AC1F83CD-E961-4304-8CC2-8B1266FD16F8}"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Let’s start with a little benchmarking.  This slide shows the average extent and types of volunteering across the 18 co-sponsoring organizations in our Decision to Join study.  In addition to giving a benchmark, it also raises some interesting philosophical questions … namely, is it a good thing or a bad thing to have 70% of your members paying dues but not fulfilling ANY type of volunteer role?</a:t>
            </a:r>
          </a:p>
          <a:p>
            <a:pPr eaLnBrk="1" hangingPunct="1">
              <a:spcBef>
                <a:spcPct val="0"/>
              </a:spcBef>
            </a:pPr>
            <a:r>
              <a:rPr lang="en-US" dirty="0" smtClean="0"/>
              <a:t>Governance 6.8%</a:t>
            </a:r>
          </a:p>
          <a:p>
            <a:pPr eaLnBrk="1" hangingPunct="1">
              <a:spcBef>
                <a:spcPct val="0"/>
              </a:spcBef>
            </a:pPr>
            <a:r>
              <a:rPr lang="en-US" dirty="0" smtClean="0"/>
              <a:t>Committee 7.8%</a:t>
            </a:r>
          </a:p>
          <a:p>
            <a:pPr eaLnBrk="1" hangingPunct="1">
              <a:spcBef>
                <a:spcPct val="0"/>
              </a:spcBef>
            </a:pPr>
            <a:r>
              <a:rPr lang="en-US" dirty="0" smtClean="0"/>
              <a:t>Ad hoc</a:t>
            </a:r>
          </a:p>
          <a:p>
            <a:pPr eaLnBrk="1" hangingPunct="1">
              <a:spcBef>
                <a:spcPct val="0"/>
              </a:spcBef>
            </a:pPr>
            <a:r>
              <a:rPr lang="en-US" dirty="0" smtClean="0"/>
              <a:t>15.5%</a:t>
            </a:r>
          </a:p>
          <a:p>
            <a:pPr eaLnBrk="1" hangingPunct="1">
              <a:spcBef>
                <a:spcPct val="0"/>
              </a:spcBef>
            </a:pPr>
            <a:r>
              <a:rPr lang="en-US" dirty="0" smtClean="0"/>
              <a:t>None</a:t>
            </a:r>
          </a:p>
          <a:p>
            <a:pPr eaLnBrk="1" hangingPunct="1">
              <a:spcBef>
                <a:spcPct val="0"/>
              </a:spcBef>
            </a:pPr>
            <a:r>
              <a:rPr lang="en-US" dirty="0" smtClean="0"/>
              <a:t>69.9%</a:t>
            </a:r>
          </a:p>
          <a:p>
            <a:pPr marL="342900" indent="-342900">
              <a:lnSpc>
                <a:spcPct val="90000"/>
              </a:lnSpc>
              <a:spcBef>
                <a:spcPct val="20000"/>
              </a:spcBef>
              <a:defRPr/>
            </a:pPr>
            <a:r>
              <a:rPr lang="en-US" sz="1050" dirty="0" smtClean="0">
                <a:latin typeface="HelveticaNeueLT Std"/>
                <a:ea typeface="ＭＳ Ｐゴシック" charset="-128"/>
                <a:cs typeface="ＭＳ Ｐゴシック" charset="-128"/>
              </a:rPr>
              <a:t>FINDINGS:</a:t>
            </a:r>
          </a:p>
          <a:p>
            <a:pPr marL="342900" indent="-342900">
              <a:lnSpc>
                <a:spcPct val="90000"/>
              </a:lnSpc>
              <a:spcBef>
                <a:spcPct val="20000"/>
              </a:spcBef>
              <a:defRPr/>
            </a:pPr>
            <a:endParaRPr lang="en-US" sz="800" dirty="0" smtClean="0">
              <a:latin typeface="HelveticaNeueLT Std"/>
              <a:ea typeface="ＭＳ Ｐゴシック" charset="-128"/>
              <a:cs typeface="ＭＳ Ｐゴシック" charset="-128"/>
            </a:endParaRPr>
          </a:p>
          <a:p>
            <a:pPr marL="342900" indent="-342900">
              <a:lnSpc>
                <a:spcPct val="90000"/>
              </a:lnSpc>
              <a:spcBef>
                <a:spcPct val="20000"/>
              </a:spcBef>
              <a:buFont typeface="Arial" pitchFamily="34" charset="0"/>
              <a:buChar char="•"/>
              <a:defRPr/>
            </a:pPr>
            <a:r>
              <a:rPr lang="en-US" sz="1200" dirty="0" smtClean="0">
                <a:latin typeface="HelveticaNeueLT Std"/>
                <a:ea typeface="ＭＳ Ｐゴシック" charset="-128"/>
                <a:cs typeface="ＭＳ Ｐゴシック" charset="-128"/>
              </a:rPr>
              <a:t>Probability of being a </a:t>
            </a:r>
            <a:r>
              <a:rPr lang="en-US" sz="1200" u="sng" dirty="0" smtClean="0">
                <a:solidFill>
                  <a:srgbClr val="FC162C"/>
                </a:solidFill>
                <a:latin typeface="HelveticaNeueLT Std"/>
                <a:ea typeface="ＭＳ Ｐゴシック" charset="-128"/>
                <a:cs typeface="ＭＳ Ｐゴシック" charset="-128"/>
              </a:rPr>
              <a:t>“promoter”</a:t>
            </a:r>
            <a:r>
              <a:rPr lang="en-US" sz="1200" dirty="0" smtClean="0">
                <a:latin typeface="HelveticaNeueLT Std"/>
                <a:ea typeface="ＭＳ Ｐゴシック" charset="-128"/>
                <a:cs typeface="ＭＳ Ｐゴシック" charset="-128"/>
              </a:rPr>
              <a:t> of the association increases with level of involvement</a:t>
            </a:r>
          </a:p>
          <a:p>
            <a:pPr marL="342900" indent="-342900">
              <a:lnSpc>
                <a:spcPct val="90000"/>
              </a:lnSpc>
              <a:spcBef>
                <a:spcPct val="20000"/>
              </a:spcBef>
              <a:defRPr/>
            </a:pPr>
            <a:r>
              <a:rPr lang="en-US" sz="800" dirty="0" smtClean="0">
                <a:latin typeface="HelveticaNeueLT Std"/>
                <a:ea typeface="ＭＳ Ｐゴシック" charset="-128"/>
                <a:cs typeface="ＭＳ Ｐゴシック" charset="-128"/>
              </a:rPr>
              <a: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6392" fontAlgn="base">
              <a:spcBef>
                <a:spcPct val="0"/>
              </a:spcBef>
              <a:spcAft>
                <a:spcPct val="0"/>
              </a:spcAft>
              <a:defRPr/>
            </a:pPr>
            <a:fld id="{70AB4AD9-18C9-4577-8F0D-39A60AB8EAF3}" type="slidenum">
              <a:rPr lang="en-US" smtClean="0">
                <a:ea typeface="ＭＳ Ｐゴシック" pitchFamily="34" charset="-128"/>
              </a:rPr>
              <a:pPr defTabSz="936392" fontAlgn="base">
                <a:spcBef>
                  <a:spcPct val="0"/>
                </a:spcBef>
                <a:spcAft>
                  <a:spcPct val="0"/>
                </a:spcAft>
                <a:defRPr/>
              </a:pPr>
              <a:t>32</a:t>
            </a:fld>
            <a:endParaRPr lang="en-US" dirty="0"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buFont typeface="Wingdings" pitchFamily="2" charset="2"/>
              <a:buNone/>
            </a:pPr>
            <a:r>
              <a:rPr lang="en-US" sz="2800" b="1" dirty="0" smtClean="0">
                <a:ea typeface="MS PGothic" pitchFamily="34" charset="-128"/>
              </a:rPr>
              <a:t>Uncontrollable reasons:</a:t>
            </a:r>
          </a:p>
          <a:p>
            <a:pPr marL="857250" lvl="1" indent="-457200" eaLnBrk="1" hangingPunct="1">
              <a:buFontTx/>
              <a:buAutoNum type="arabicPeriod"/>
            </a:pPr>
            <a:r>
              <a:rPr lang="en-US" dirty="0" smtClean="0">
                <a:ea typeface="MS PGothic" pitchFamily="34" charset="-128"/>
              </a:rPr>
              <a:t>Time constraints</a:t>
            </a:r>
          </a:p>
          <a:p>
            <a:pPr marL="857250" lvl="1" indent="-457200" eaLnBrk="1" hangingPunct="1">
              <a:buFontTx/>
              <a:buAutoNum type="arabicPeriod"/>
            </a:pPr>
            <a:r>
              <a:rPr lang="en-US" dirty="0" smtClean="0">
                <a:ea typeface="MS PGothic" pitchFamily="34" charset="-128"/>
              </a:rPr>
              <a:t>Family or professional responsibilities</a:t>
            </a:r>
          </a:p>
          <a:p>
            <a:pPr marL="857250" lvl="1" indent="-457200" eaLnBrk="1" hangingPunct="1">
              <a:buFontTx/>
              <a:buAutoNum type="arabicPeriod"/>
            </a:pPr>
            <a:r>
              <a:rPr lang="en-US" dirty="0" smtClean="0">
                <a:ea typeface="MS PGothic" pitchFamily="34" charset="-128"/>
              </a:rPr>
              <a:t>Life stages</a:t>
            </a:r>
          </a:p>
          <a:p>
            <a:pPr marL="857250" lvl="1" indent="-457200" eaLnBrk="1" hangingPunct="1">
              <a:buFontTx/>
              <a:buAutoNum type="arabicPeriod"/>
            </a:pPr>
            <a:endParaRPr lang="en-US" dirty="0" smtClean="0">
              <a:ea typeface="MS PGothic" pitchFamily="34" charset="-128"/>
            </a:endParaRPr>
          </a:p>
          <a:p>
            <a:pPr marL="342900" indent="-342900" eaLnBrk="0" fontAlgn="auto" hangingPunct="0">
              <a:spcBef>
                <a:spcPct val="20000"/>
              </a:spcBef>
              <a:spcAft>
                <a:spcPts val="0"/>
              </a:spcAft>
              <a:buFont typeface="Wingdings" pitchFamily="2" charset="2"/>
              <a:buNone/>
              <a:defRPr/>
            </a:pPr>
            <a:r>
              <a:rPr lang="en-US" sz="2800" b="1" kern="0" dirty="0" smtClean="0">
                <a:latin typeface="HelveticaNeueLT Std"/>
                <a:ea typeface="ＭＳ Ｐゴシック"/>
                <a:cs typeface="ＭＳ Ｐゴシック"/>
              </a:rPr>
              <a:t>Controllable reasons</a:t>
            </a:r>
            <a:r>
              <a:rPr lang="en-US" sz="2800" kern="0" dirty="0" smtClean="0">
                <a:latin typeface="HelveticaNeueLT Std"/>
                <a:ea typeface="ＭＳ Ｐゴシック"/>
                <a:cs typeface="ＭＳ Ｐゴシック"/>
              </a:rPr>
              <a:t>:</a:t>
            </a:r>
          </a:p>
          <a:p>
            <a:pPr marL="971550" lvl="1" indent="-514350" eaLnBrk="0" fontAlgn="auto" hangingPunct="0">
              <a:spcBef>
                <a:spcPct val="20000"/>
              </a:spcBef>
              <a:spcAft>
                <a:spcPts val="0"/>
              </a:spcAft>
              <a:buFont typeface="+mj-lt"/>
              <a:buAutoNum type="arabicPeriod"/>
              <a:defRPr/>
            </a:pPr>
            <a:r>
              <a:rPr lang="en-US" sz="2800" kern="0" dirty="0" smtClean="0">
                <a:latin typeface="HelveticaNeueLT Std"/>
                <a:ea typeface="ＭＳ Ｐゴシック"/>
                <a:cs typeface="ＭＳ Ｐゴシック"/>
              </a:rPr>
              <a:t>Lack of info about volunteer opportunities. </a:t>
            </a:r>
          </a:p>
          <a:p>
            <a:pPr marL="971550" lvl="1" indent="-514350" eaLnBrk="0" fontAlgn="auto" hangingPunct="0">
              <a:spcBef>
                <a:spcPct val="20000"/>
              </a:spcBef>
              <a:spcAft>
                <a:spcPts val="0"/>
              </a:spcAft>
              <a:buFont typeface="+mj-lt"/>
              <a:buAutoNum type="arabicPeriod"/>
              <a:defRPr/>
            </a:pPr>
            <a:r>
              <a:rPr lang="en-US" sz="2800" kern="0" dirty="0" smtClean="0">
                <a:latin typeface="HelveticaNeueLT Std"/>
                <a:ea typeface="ＭＳ Ｐゴシック"/>
                <a:cs typeface="ＭＳ Ｐゴシック"/>
              </a:rPr>
              <a:t>Volunteer elsewhere.</a:t>
            </a:r>
          </a:p>
          <a:p>
            <a:pPr marL="971550" lvl="1" indent="-514350" eaLnBrk="0" fontAlgn="auto" hangingPunct="0">
              <a:spcBef>
                <a:spcPct val="20000"/>
              </a:spcBef>
              <a:spcAft>
                <a:spcPts val="0"/>
              </a:spcAft>
              <a:buFont typeface="+mj-lt"/>
              <a:buAutoNum type="arabicPeriod"/>
              <a:defRPr/>
            </a:pPr>
            <a:r>
              <a:rPr lang="en-US" sz="2800" u="sng" kern="0" dirty="0" smtClean="0">
                <a:latin typeface="HelveticaNeueLT Std"/>
                <a:ea typeface="ＭＳ Ｐゴシック"/>
                <a:cs typeface="ＭＳ Ｐゴシック"/>
              </a:rPr>
              <a:t>Never asked to volunteer</a:t>
            </a:r>
            <a:r>
              <a:rPr lang="en-US" sz="2800" kern="0" dirty="0" smtClean="0">
                <a:latin typeface="HelveticaNeueLT Std"/>
                <a:ea typeface="ＭＳ Ｐゴシック"/>
                <a:cs typeface="ＭＳ Ｐゴシック"/>
              </a:rPr>
              <a:t>.</a:t>
            </a:r>
          </a:p>
          <a:p>
            <a:pPr marL="971550" lvl="1" indent="-514350" eaLnBrk="0" fontAlgn="auto" hangingPunct="0">
              <a:spcBef>
                <a:spcPct val="20000"/>
              </a:spcBef>
              <a:spcAft>
                <a:spcPts val="0"/>
              </a:spcAft>
              <a:buFont typeface="+mj-lt"/>
              <a:buAutoNum type="arabicPeriod"/>
              <a:defRPr/>
            </a:pPr>
            <a:r>
              <a:rPr lang="en-US" sz="2800" kern="0" dirty="0" smtClean="0">
                <a:latin typeface="HelveticaNeueLT Std"/>
                <a:ea typeface="ＭＳ Ｐゴシック"/>
                <a:cs typeface="ＭＳ Ｐゴシック"/>
              </a:rPr>
              <a:t>Lack of info about virtual or short-term opportunities.</a:t>
            </a:r>
          </a:p>
          <a:p>
            <a:pPr marL="971550" lvl="1" indent="-514350" eaLnBrk="0" fontAlgn="auto" hangingPunct="0">
              <a:spcBef>
                <a:spcPct val="20000"/>
              </a:spcBef>
              <a:spcAft>
                <a:spcPts val="0"/>
              </a:spcAft>
              <a:buFont typeface="+mj-lt"/>
              <a:buAutoNum type="arabicPeriod"/>
              <a:defRPr/>
            </a:pPr>
            <a:endParaRPr lang="en-US" sz="2800" kern="0" dirty="0" smtClean="0">
              <a:latin typeface="HelveticaNeueLT Std"/>
              <a:ea typeface="MS PGothic" pitchFamily="34" charset="-128"/>
            </a:endParaRPr>
          </a:p>
          <a:p>
            <a:pPr eaLnBrk="1" hangingPunct="1"/>
            <a:r>
              <a:rPr lang="en-US" dirty="0" smtClean="0"/>
              <a:t>Highlight or profile members and volunteers who have made considerable contributions and/or achievements.</a:t>
            </a:r>
          </a:p>
          <a:p>
            <a:pPr eaLnBrk="1" hangingPunct="1"/>
            <a:r>
              <a:rPr lang="en-US" dirty="0" smtClean="0"/>
              <a:t>Say “Thank You” to your volunteers.</a:t>
            </a:r>
          </a:p>
          <a:p>
            <a:pPr eaLnBrk="1" hangingPunct="1"/>
            <a:r>
              <a:rPr lang="en-US" dirty="0" smtClean="0"/>
              <a:t>Make it easy to get involved. </a:t>
            </a:r>
          </a:p>
          <a:p>
            <a:pPr marL="971550" lvl="1" indent="-514350" eaLnBrk="0" fontAlgn="auto" hangingPunct="0">
              <a:spcBef>
                <a:spcPct val="20000"/>
              </a:spcBef>
              <a:spcAft>
                <a:spcPts val="0"/>
              </a:spcAft>
              <a:buFont typeface="+mj-lt"/>
              <a:buAutoNum type="arabicPeriod"/>
              <a:defRPr/>
            </a:pPr>
            <a:endParaRPr lang="en-US" dirty="0" smtClean="0">
              <a:ea typeface="MS PGothic"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smtClean="0">
              <a:ea typeface="MS PGothic" pitchFamily="34" charset="-128"/>
            </a:endParaRPr>
          </a:p>
          <a:p>
            <a:pPr eaLnBrk="1" hangingPunct="1">
              <a:spcBef>
                <a:spcPct val="0"/>
              </a:spcBef>
            </a:pPr>
            <a:endParaRPr lang="en-US" b="1" smtClean="0">
              <a:ea typeface="MS PGothic" pitchFamily="34" charset="-128"/>
            </a:endParaRPr>
          </a:p>
          <a:p>
            <a:pPr eaLnBrk="1" hangingPunct="1">
              <a:spcBef>
                <a:spcPct val="0"/>
              </a:spcBef>
            </a:pPr>
            <a:endParaRPr lang="en-US" smtClean="0">
              <a:ea typeface="MS PGothic" pitchFamily="34" charset="-128"/>
            </a:endParaRPr>
          </a:p>
          <a:p>
            <a:pPr eaLnBrk="1" hangingPunct="1">
              <a:spcBef>
                <a:spcPct val="0"/>
              </a:spcBef>
            </a:pPr>
            <a:r>
              <a:rPr lang="en-US" smtClean="0">
                <a:ea typeface="MS PGothic" pitchFamily="34" charset="-128"/>
              </a:rPr>
              <a:t>If you</a:t>
            </a:r>
            <a:r>
              <a:rPr lang="ja-JP" altLang="en-US" smtClean="0"/>
              <a:t>’</a:t>
            </a:r>
            <a:r>
              <a:rPr lang="en-US" altLang="ja-JP" smtClean="0"/>
              <a:t>re looking for a cheat sheet for building a membership dominance, the advice in this book comes down to six key points:</a:t>
            </a:r>
          </a:p>
          <a:p>
            <a:pPr eaLnBrk="1" hangingPunct="1">
              <a:spcBef>
                <a:spcPct val="0"/>
              </a:spcBef>
            </a:pPr>
            <a:r>
              <a:rPr lang="en-US" smtClean="0">
                <a:ea typeface="MS PGothic" pitchFamily="34" charset="-128"/>
              </a:rPr>
              <a:t>Understand what your members want and need. </a:t>
            </a:r>
          </a:p>
          <a:p>
            <a:pPr eaLnBrk="1" hangingPunct="1">
              <a:spcBef>
                <a:spcPct val="0"/>
              </a:spcBef>
            </a:pPr>
            <a:r>
              <a:rPr lang="en-US" smtClean="0">
                <a:ea typeface="MS PGothic" pitchFamily="34" charset="-128"/>
              </a:rPr>
              <a:t>Develop member benefits that solve the problems of your target audience. </a:t>
            </a:r>
          </a:p>
          <a:p>
            <a:pPr eaLnBrk="1" hangingPunct="1">
              <a:spcBef>
                <a:spcPct val="0"/>
              </a:spcBef>
            </a:pPr>
            <a:r>
              <a:rPr lang="en-US" smtClean="0">
                <a:ea typeface="MS PGothic" pitchFamily="34" charset="-128"/>
              </a:rPr>
              <a:t>Assess the costs to provide those benefits and get rid of anything that doesn</a:t>
            </a:r>
            <a:r>
              <a:rPr lang="ja-JP" altLang="en-US" smtClean="0"/>
              <a:t>’</a:t>
            </a:r>
            <a:r>
              <a:rPr lang="en-US" altLang="ja-JP" smtClean="0"/>
              <a:t>t provide a benefit.</a:t>
            </a:r>
          </a:p>
          <a:p>
            <a:pPr eaLnBrk="1" hangingPunct="1">
              <a:spcBef>
                <a:spcPct val="0"/>
              </a:spcBef>
            </a:pPr>
            <a:r>
              <a:rPr lang="en-US" smtClean="0">
                <a:ea typeface="MS PGothic" pitchFamily="34" charset="-128"/>
              </a:rPr>
              <a:t>Put a membership model in place that both aligns with the way your audience wants to pay to have their problems solved and makes it easy for your offering to sell.</a:t>
            </a:r>
          </a:p>
          <a:p>
            <a:pPr eaLnBrk="1" hangingPunct="1">
              <a:spcBef>
                <a:spcPct val="0"/>
              </a:spcBef>
            </a:pPr>
            <a:r>
              <a:rPr lang="en-US" smtClean="0">
                <a:ea typeface="MS PGothic" pitchFamily="34" charset="-128"/>
              </a:rPr>
              <a:t>Test these offerings and revenue models with members and nonmembers. Make adjustments accordingly.</a:t>
            </a:r>
          </a:p>
          <a:p>
            <a:pPr eaLnBrk="1" hangingPunct="1">
              <a:spcBef>
                <a:spcPct val="0"/>
              </a:spcBef>
            </a:pPr>
            <a:r>
              <a:rPr lang="en-US" smtClean="0">
                <a:ea typeface="MS PGothic" pitchFamily="34" charset="-128"/>
              </a:rPr>
              <a:t>Repeat.</a:t>
            </a:r>
          </a:p>
          <a:p>
            <a:pPr eaLnBrk="1" hangingPunct="1">
              <a:spcBef>
                <a:spcPct val="0"/>
              </a:spcBef>
            </a:pPr>
            <a:r>
              <a:rPr lang="en-US" smtClean="0">
                <a:ea typeface="MS PGothic" pitchFamily="34" charset="-128"/>
              </a:rPr>
              <a:t/>
            </a:r>
            <a:br>
              <a:rPr lang="en-US" smtClean="0">
                <a:ea typeface="MS PGothic" pitchFamily="34" charset="-128"/>
              </a:rPr>
            </a:br>
            <a:r>
              <a:rPr lang="en-US" smtClean="0">
                <a:ea typeface="MS PGothic" pitchFamily="34" charset="-128"/>
              </a:rPr>
              <a:t>If you</a:t>
            </a:r>
            <a:r>
              <a:rPr lang="ja-JP" altLang="en-US" smtClean="0"/>
              <a:t>’</a:t>
            </a:r>
            <a:r>
              <a:rPr lang="en-US" altLang="ja-JP" smtClean="0"/>
              <a:t>re looking for one piece of light-a-fire-under-my-CEO information it</a:t>
            </a:r>
            <a:r>
              <a:rPr lang="ja-JP" altLang="en-US" smtClean="0"/>
              <a:t>’</a:t>
            </a:r>
            <a:r>
              <a:rPr lang="en-US" altLang="ja-JP" smtClean="0"/>
              <a:t>s this: Change or die. There are no alternatives.</a:t>
            </a:r>
          </a:p>
          <a:p>
            <a:pPr eaLnBrk="1" hangingPunct="1">
              <a:spcBef>
                <a:spcPct val="0"/>
              </a:spcBef>
            </a:pPr>
            <a:endParaRPr lang="en-US" smtClean="0">
              <a:ea typeface="MS PGothic" pitchFamily="34" charset="-128"/>
            </a:endParaRPr>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EB9E93-4BEF-4EC0-93FB-25CE0E768E6D}" type="slidenum">
              <a:rPr lang="en-US" smtClean="0">
                <a:ea typeface="ＭＳ Ｐゴシック" pitchFamily="34" charset="-128"/>
              </a:rPr>
              <a:pPr fontAlgn="base">
                <a:spcBef>
                  <a:spcPct val="0"/>
                </a:spcBef>
                <a:spcAft>
                  <a:spcPct val="0"/>
                </a:spcAft>
                <a:defRPr/>
              </a:pPr>
              <a:t>35</a:t>
            </a:fld>
            <a:endParaRPr lang="en-US" smtClean="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B6835E8-8C52-4B3C-994D-44C9DB34F28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D956416-E538-4C4F-B6FD-A6421A8CCD0D}"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 can start with a look at ASAE research findings from the Decision to Join (2008).  A lot has changed in the environment, but these findings are still relevant.</a:t>
            </a:r>
          </a:p>
          <a:p>
            <a:r>
              <a:rPr lang="en-US" smtClean="0"/>
              <a:t>We can start with a look at ASAE research findings from the Decision to Join (2008).  A lot has changed in the environment, but these findings are still relevant.</a:t>
            </a:r>
          </a:p>
          <a:p>
            <a:endParaRPr lang="en-US" smtClean="0"/>
          </a:p>
        </p:txBody>
      </p:sp>
      <p:sp>
        <p:nvSpPr>
          <p:cNvPr id="4" name="Slide Number Placeholder 3"/>
          <p:cNvSpPr>
            <a:spLocks noGrp="1"/>
          </p:cNvSpPr>
          <p:nvPr>
            <p:ph type="sldNum" sz="quarter" idx="5"/>
          </p:nvPr>
        </p:nvSpPr>
        <p:spPr/>
        <p:txBody>
          <a:bodyPr/>
          <a:lstStyle/>
          <a:p>
            <a:pPr>
              <a:defRPr/>
            </a:pPr>
            <a:fld id="{15713A13-F216-4B39-8DD4-621B6AFA6D1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IN Europe notice the importance of connecting practitioners.</a:t>
            </a:r>
          </a:p>
        </p:txBody>
      </p:sp>
      <p:sp>
        <p:nvSpPr>
          <p:cNvPr id="4" name="Slide Number Placeholder 3"/>
          <p:cNvSpPr>
            <a:spLocks noGrp="1"/>
          </p:cNvSpPr>
          <p:nvPr>
            <p:ph type="sldNum" sz="quarter" idx="5"/>
          </p:nvPr>
        </p:nvSpPr>
        <p:spPr/>
        <p:txBody>
          <a:bodyPr/>
          <a:lstStyle/>
          <a:p>
            <a:pPr>
              <a:defRPr/>
            </a:pPr>
            <a:fld id="{F5B6AA51-2B32-466E-96F8-4DFD507E4C8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From: </a:t>
            </a:r>
            <a:r>
              <a:rPr lang="en-US" i="1" smtClean="0"/>
              <a:t>Road to Relevance: 5 Strategies for Competitive Associations</a:t>
            </a:r>
            <a:r>
              <a:rPr lang="en-US" smtClean="0"/>
              <a:t>, by Harrison Coerver and Mary Byers, CAE Published by ASAE (2013)</a:t>
            </a:r>
          </a:p>
          <a:p>
            <a:endParaRPr lang="en-US" smtClean="0"/>
          </a:p>
        </p:txBody>
      </p:sp>
      <p:sp>
        <p:nvSpPr>
          <p:cNvPr id="4" name="Slide Number Placeholder 3"/>
          <p:cNvSpPr>
            <a:spLocks noGrp="1"/>
          </p:cNvSpPr>
          <p:nvPr>
            <p:ph type="sldNum" sz="quarter" idx="5"/>
          </p:nvPr>
        </p:nvSpPr>
        <p:spPr/>
        <p:txBody>
          <a:bodyPr/>
          <a:lstStyle/>
          <a:p>
            <a:pPr>
              <a:defRPr/>
            </a:pPr>
            <a:fld id="{15375B54-7742-439D-9838-116D8060F1F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6" descr="ASAE_Center_Creative_PPT_BG_Art_Cover.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Title 1"/>
          <p:cNvSpPr>
            <a:spLocks noGrp="1"/>
          </p:cNvSpPr>
          <p:nvPr>
            <p:ph type="ctrTitle"/>
          </p:nvPr>
        </p:nvSpPr>
        <p:spPr>
          <a:xfrm>
            <a:off x="560016" y="2365545"/>
            <a:ext cx="8050220" cy="1470025"/>
          </a:xfrm>
        </p:spPr>
        <p:txBody>
          <a:bodyPr/>
          <a:lstStyle>
            <a:lvl1pPr>
              <a:defRPr>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431B4C-17A6-4A8C-BBF0-70E608D138A9}" type="datetimeFigureOut">
              <a:rPr lang="en-US"/>
              <a:pPr>
                <a:defRPr/>
              </a:pPr>
              <a:t>10/18/2013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11E38-0377-4A85-9900-418851D3FB9A}" type="datetimeFigureOut">
              <a:rPr lang="en-US"/>
              <a:pPr>
                <a:defRPr/>
              </a:pPr>
              <a:t>10/18/2013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SAE_Center_Creative_PPT_BG_Art_Break.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814733"/>
            <a:ext cx="8229600" cy="1143000"/>
          </a:xfrm>
        </p:spPr>
        <p:txBody>
          <a:bodyPr/>
          <a:lstStyle>
            <a:lvl1pPr>
              <a:defRPr>
                <a:solidFill>
                  <a:schemeClr val="bg1"/>
                </a:solidFill>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2B74E5F-ABC1-4F9C-BC0F-7C0DCDFDCE9F}" type="datetimeFigureOut">
              <a:rPr lang="en-US"/>
              <a:pPr>
                <a:defRPr/>
              </a:pPr>
              <a:t>10/18/2013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4B3E537-384D-4BBD-963B-E4C85D5707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7F9EB71-6AB2-4D6D-963F-2D67F2A428F1}" type="datetimeFigureOut">
              <a:rPr lang="en-US"/>
              <a:pPr>
                <a:defRPr/>
              </a:pPr>
              <a:t>10/18/2013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40A0311-8897-4E4E-9EAA-0D086245ED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descr="ASAE_Center_Creative_PPT_BG_Art_Slide.jpg"/>
          <p:cNvPicPr>
            <a:picLocks noChangeAspect="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555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HelveticaNeueLT Std"/>
                <a:cs typeface="HelveticaNeueLT Std"/>
              </a:defRPr>
            </a:lvl1pPr>
          </a:lstStyle>
          <a:p>
            <a:pPr>
              <a:defRPr/>
            </a:pPr>
            <a:fld id="{2BCEAEE4-34D1-4C1C-B21C-B8D65054DE2D}" type="datetimeFigureOut">
              <a:rPr lang="en-US"/>
              <a:pPr>
                <a:defRPr/>
              </a:pPr>
              <a:t>10/18/2013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HelveticaNeueLT Std"/>
                <a:cs typeface="HelveticaNeueLT Std"/>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21" r:id="rId1"/>
    <p:sldLayoutId id="2147483919" r:id="rId2"/>
    <p:sldLayoutId id="2147483920" r:id="rId3"/>
    <p:sldLayoutId id="2147483922" r:id="rId4"/>
    <p:sldLayoutId id="2147483923" r:id="rId5"/>
    <p:sldLayoutId id="2147483924" r:id="rId6"/>
  </p:sldLayoutIdLst>
  <p:txStyles>
    <p:titleStyle>
      <a:lvl1pPr algn="ctr" defTabSz="457200" rtl="0" eaLnBrk="0" fontAlgn="base" hangingPunct="0">
        <a:spcBef>
          <a:spcPct val="0"/>
        </a:spcBef>
        <a:spcAft>
          <a:spcPct val="0"/>
        </a:spcAft>
        <a:defRPr sz="4400" kern="1200">
          <a:solidFill>
            <a:schemeClr val="bg1"/>
          </a:solidFill>
          <a:latin typeface="HelveticaNeueLT Std"/>
          <a:ea typeface="HelveticaNeueLT Std"/>
          <a:cs typeface="HelveticaNeueLT Std"/>
        </a:defRPr>
      </a:lvl1pPr>
      <a:lvl2pPr algn="ctr" defTabSz="457200" rtl="0" eaLnBrk="0" fontAlgn="base" hangingPunct="0">
        <a:spcBef>
          <a:spcPct val="0"/>
        </a:spcBef>
        <a:spcAft>
          <a:spcPct val="0"/>
        </a:spcAft>
        <a:defRPr sz="4400">
          <a:solidFill>
            <a:schemeClr val="bg1"/>
          </a:solidFill>
          <a:latin typeface="HelveticaNeueLT Std"/>
          <a:ea typeface="HelveticaNeueLT Std"/>
          <a:cs typeface="HelveticaNeueLT Std"/>
        </a:defRPr>
      </a:lvl2pPr>
      <a:lvl3pPr algn="ctr" defTabSz="457200" rtl="0" eaLnBrk="0" fontAlgn="base" hangingPunct="0">
        <a:spcBef>
          <a:spcPct val="0"/>
        </a:spcBef>
        <a:spcAft>
          <a:spcPct val="0"/>
        </a:spcAft>
        <a:defRPr sz="4400">
          <a:solidFill>
            <a:schemeClr val="bg1"/>
          </a:solidFill>
          <a:latin typeface="HelveticaNeueLT Std"/>
          <a:ea typeface="HelveticaNeueLT Std"/>
          <a:cs typeface="HelveticaNeueLT Std"/>
        </a:defRPr>
      </a:lvl3pPr>
      <a:lvl4pPr algn="ctr" defTabSz="457200" rtl="0" eaLnBrk="0" fontAlgn="base" hangingPunct="0">
        <a:spcBef>
          <a:spcPct val="0"/>
        </a:spcBef>
        <a:spcAft>
          <a:spcPct val="0"/>
        </a:spcAft>
        <a:defRPr sz="4400">
          <a:solidFill>
            <a:schemeClr val="bg1"/>
          </a:solidFill>
          <a:latin typeface="HelveticaNeueLT Std"/>
          <a:ea typeface="HelveticaNeueLT Std"/>
          <a:cs typeface="HelveticaNeueLT Std"/>
        </a:defRPr>
      </a:lvl4pPr>
      <a:lvl5pPr algn="ctr" defTabSz="457200" rtl="0" eaLnBrk="0" fontAlgn="base" hangingPunct="0">
        <a:spcBef>
          <a:spcPct val="0"/>
        </a:spcBef>
        <a:spcAft>
          <a:spcPct val="0"/>
        </a:spcAft>
        <a:defRPr sz="4400">
          <a:solidFill>
            <a:schemeClr val="bg1"/>
          </a:solidFill>
          <a:latin typeface="HelveticaNeueLT Std"/>
          <a:ea typeface="HelveticaNeueLT Std"/>
          <a:cs typeface="HelveticaNeueLT Std"/>
        </a:defRPr>
      </a:lvl5pPr>
      <a:lvl6pPr marL="457200" algn="ctr" defTabSz="457200" rtl="0" fontAlgn="base">
        <a:spcBef>
          <a:spcPct val="0"/>
        </a:spcBef>
        <a:spcAft>
          <a:spcPct val="0"/>
        </a:spcAft>
        <a:defRPr sz="4400">
          <a:solidFill>
            <a:schemeClr val="bg1"/>
          </a:solidFill>
          <a:latin typeface="HelveticaNeueLT Std"/>
          <a:ea typeface="HelveticaNeueLT Std"/>
          <a:cs typeface="HelveticaNeueLT Std"/>
        </a:defRPr>
      </a:lvl6pPr>
      <a:lvl7pPr marL="914400" algn="ctr" defTabSz="457200" rtl="0" fontAlgn="base">
        <a:spcBef>
          <a:spcPct val="0"/>
        </a:spcBef>
        <a:spcAft>
          <a:spcPct val="0"/>
        </a:spcAft>
        <a:defRPr sz="4400">
          <a:solidFill>
            <a:schemeClr val="bg1"/>
          </a:solidFill>
          <a:latin typeface="HelveticaNeueLT Std"/>
          <a:ea typeface="HelveticaNeueLT Std"/>
          <a:cs typeface="HelveticaNeueLT Std"/>
        </a:defRPr>
      </a:lvl7pPr>
      <a:lvl8pPr marL="1371600" algn="ctr" defTabSz="457200" rtl="0" fontAlgn="base">
        <a:spcBef>
          <a:spcPct val="0"/>
        </a:spcBef>
        <a:spcAft>
          <a:spcPct val="0"/>
        </a:spcAft>
        <a:defRPr sz="4400">
          <a:solidFill>
            <a:schemeClr val="bg1"/>
          </a:solidFill>
          <a:latin typeface="HelveticaNeueLT Std"/>
          <a:ea typeface="HelveticaNeueLT Std"/>
          <a:cs typeface="HelveticaNeueLT Std"/>
        </a:defRPr>
      </a:lvl8pPr>
      <a:lvl9pPr marL="1828800" algn="ctr" defTabSz="457200" rtl="0" fontAlgn="base">
        <a:spcBef>
          <a:spcPct val="0"/>
        </a:spcBef>
        <a:spcAft>
          <a:spcPct val="0"/>
        </a:spcAft>
        <a:defRPr sz="4400">
          <a:solidFill>
            <a:schemeClr val="bg1"/>
          </a:solidFill>
          <a:latin typeface="HelveticaNeueLT Std"/>
          <a:ea typeface="HelveticaNeueLT Std"/>
          <a:cs typeface="HelveticaNeueLT Std"/>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HelveticaNeueLT Std"/>
          <a:ea typeface="HelveticaNeueLT Std"/>
          <a:cs typeface="HelveticaNeueLT Std"/>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HelveticaNeueLT Std"/>
          <a:ea typeface="HelveticaNeueLT Std"/>
          <a:cs typeface="HelveticaNeueLT Std"/>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HelveticaNeueLT Std"/>
          <a:ea typeface="HelveticaNeueLT Std"/>
          <a:cs typeface="HelveticaNeueLT Std"/>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NeueLT Std"/>
          <a:ea typeface="HelveticaNeueLT Std"/>
          <a:cs typeface="HelveticaNeueLT Std"/>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HelveticaNeueLT Std"/>
          <a:ea typeface="HelveticaNeueLT Std"/>
          <a:cs typeface="HelveticaNeue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jpeg"/><Relationship Id="rId7"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12.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hyperlink" Target="http://www.associationsnow.com/"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mailto:gkotler@asaecenter.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2281333"/>
          </a:xfrm>
        </p:spPr>
        <p:txBody>
          <a:bodyPr/>
          <a:lstStyle/>
          <a:p>
            <a:r>
              <a:rPr lang="en-US" sz="5400" dirty="0" smtClean="0"/>
              <a:t>Ensuring Value for </a:t>
            </a:r>
            <a:br>
              <a:rPr lang="en-US" sz="5400" dirty="0" smtClean="0"/>
            </a:br>
            <a:r>
              <a:rPr lang="en-US" sz="5400" dirty="0" smtClean="0"/>
              <a:t>Your Members</a:t>
            </a:r>
            <a:r>
              <a:rPr lang="en-US" sz="4800" dirty="0" smtClean="0"/>
              <a:t/>
            </a:r>
            <a:br>
              <a:rPr lang="en-US" sz="4800" dirty="0" smtClean="0"/>
            </a:br>
            <a:r>
              <a:rPr lang="en-US" sz="3200" dirty="0" smtClean="0"/>
              <a:t>UIA Associations Round Table</a:t>
            </a:r>
            <a:r>
              <a:rPr lang="en-US" dirty="0" smtClean="0"/>
              <a:t/>
            </a:r>
            <a:br>
              <a:rPr lang="en-US" dirty="0" smtClean="0"/>
            </a:br>
            <a:r>
              <a:rPr lang="en-US" sz="2800" dirty="0" smtClean="0"/>
              <a:t>Singapore, October 2013</a:t>
            </a:r>
            <a:endParaRPr lang="en-US" dirty="0"/>
          </a:p>
        </p:txBody>
      </p:sp>
      <p:sp>
        <p:nvSpPr>
          <p:cNvPr id="3" name="TextBox 2"/>
          <p:cNvSpPr txBox="1"/>
          <p:nvPr/>
        </p:nvSpPr>
        <p:spPr>
          <a:xfrm>
            <a:off x="4343400" y="4572000"/>
            <a:ext cx="4495800" cy="1631216"/>
          </a:xfrm>
          <a:prstGeom prst="rect">
            <a:avLst/>
          </a:prstGeom>
          <a:noFill/>
        </p:spPr>
        <p:txBody>
          <a:bodyPr wrap="square" rtlCol="0">
            <a:spAutoFit/>
          </a:bodyPr>
          <a:lstStyle/>
          <a:p>
            <a:pPr algn="r"/>
            <a:r>
              <a:rPr lang="en-US" sz="2000" dirty="0" smtClean="0">
                <a:solidFill>
                  <a:schemeClr val="bg1"/>
                </a:solidFill>
                <a:latin typeface="HelveticaNeueLT Std"/>
              </a:rPr>
              <a:t>Greta Kotler, CAE</a:t>
            </a:r>
          </a:p>
          <a:p>
            <a:pPr algn="r"/>
            <a:r>
              <a:rPr lang="en-US" sz="2000" dirty="0" smtClean="0">
                <a:solidFill>
                  <a:schemeClr val="bg1"/>
                </a:solidFill>
                <a:latin typeface="HelveticaNeueLT Std"/>
              </a:rPr>
              <a:t>Chief Global Development Officer</a:t>
            </a:r>
          </a:p>
          <a:p>
            <a:pPr algn="r"/>
            <a:r>
              <a:rPr lang="en-US" sz="2000" dirty="0" smtClean="0">
                <a:solidFill>
                  <a:schemeClr val="bg1"/>
                </a:solidFill>
                <a:latin typeface="HelveticaNeueLT Std"/>
              </a:rPr>
              <a:t>ASAE</a:t>
            </a:r>
            <a:br>
              <a:rPr lang="en-US" sz="2000" dirty="0" smtClean="0">
                <a:solidFill>
                  <a:schemeClr val="bg1"/>
                </a:solidFill>
                <a:latin typeface="HelveticaNeueLT Std"/>
              </a:rPr>
            </a:br>
            <a:r>
              <a:rPr lang="en-US" sz="2000" dirty="0" smtClean="0">
                <a:solidFill>
                  <a:schemeClr val="bg1"/>
                </a:solidFill>
                <a:latin typeface="HelveticaNeueLT Std"/>
              </a:rPr>
              <a:t>Washington, DC, USA</a:t>
            </a:r>
          </a:p>
          <a:p>
            <a:pPr algn="r"/>
            <a:endParaRPr lang="en-US" sz="2000" dirty="0">
              <a:solidFill>
                <a:schemeClr val="bg1"/>
              </a:solidFill>
              <a:latin typeface="HelveticaNeueLT St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Membership Value</a:t>
            </a:r>
          </a:p>
        </p:txBody>
      </p:sp>
      <p:sp>
        <p:nvSpPr>
          <p:cNvPr id="15363" name="Content Placeholder 2"/>
          <p:cNvSpPr>
            <a:spLocks noGrp="1"/>
          </p:cNvSpPr>
          <p:nvPr>
            <p:ph idx="1"/>
          </p:nvPr>
        </p:nvSpPr>
        <p:spPr/>
        <p:txBody>
          <a:bodyPr/>
          <a:lstStyle/>
          <a:p>
            <a:pPr>
              <a:buFont typeface="Arial" pitchFamily="34" charset="0"/>
              <a:buNone/>
            </a:pPr>
            <a:r>
              <a:rPr lang="en-US" sz="4000" i="1" dirty="0" smtClean="0"/>
              <a:t>The number one reason members join an association is because they believe that association will help them solve a problem</a:t>
            </a:r>
          </a:p>
          <a:p>
            <a:pPr>
              <a:buFont typeface="Arial" pitchFamily="34" charset="0"/>
              <a:buNone/>
            </a:pPr>
            <a:endParaRPr lang="en-US" sz="1100" i="1" dirty="0" smtClean="0"/>
          </a:p>
          <a:p>
            <a:pPr>
              <a:buFont typeface="Arial" pitchFamily="34" charset="0"/>
              <a:buNone/>
            </a:pPr>
            <a:endParaRPr lang="en-US" sz="1100" i="1" dirty="0" smtClean="0"/>
          </a:p>
          <a:p>
            <a:pPr>
              <a:buFont typeface="Arial" pitchFamily="34" charset="0"/>
              <a:buNone/>
            </a:pPr>
            <a:endParaRPr lang="en-US" sz="1100" i="1" dirty="0" smtClean="0"/>
          </a:p>
          <a:p>
            <a:pPr>
              <a:buFont typeface="Arial" pitchFamily="34" charset="0"/>
              <a:buNone/>
            </a:pPr>
            <a:endParaRPr lang="en-US" sz="1600" i="1" dirty="0" smtClean="0"/>
          </a:p>
          <a:p>
            <a:pPr>
              <a:buFont typeface="Arial" pitchFamily="34" charset="0"/>
              <a:buNone/>
            </a:pPr>
            <a:endParaRPr lang="en-US" sz="1600" i="1" dirty="0" smtClean="0"/>
          </a:p>
          <a:p>
            <a:pPr>
              <a:buFont typeface="Arial" pitchFamily="34" charset="0"/>
              <a:buNone/>
            </a:pPr>
            <a:r>
              <a:rPr lang="en-US" sz="1600" i="1" dirty="0" smtClean="0"/>
              <a:t>The End of Membership as We Know It: Building the Fortune-Flipping, Must-Have Association of the Next Century</a:t>
            </a:r>
            <a:r>
              <a:rPr lang="en-US" sz="1600" dirty="0" smtClean="0"/>
              <a:t> by Sarah L. </a:t>
            </a:r>
            <a:r>
              <a:rPr lang="en-US" sz="1600" dirty="0" err="1" smtClean="0"/>
              <a:t>Sladek</a:t>
            </a:r>
            <a:r>
              <a:rPr lang="en-US" sz="1600" dirty="0" smtClean="0"/>
              <a:t>, Published by ASAE (2011)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Walk in Your Member’s Shoes</a:t>
            </a:r>
          </a:p>
        </p:txBody>
      </p:sp>
      <p:sp>
        <p:nvSpPr>
          <p:cNvPr id="16387" name="Content Placeholder 2"/>
          <p:cNvSpPr>
            <a:spLocks noGrp="1"/>
          </p:cNvSpPr>
          <p:nvPr>
            <p:ph idx="1"/>
          </p:nvPr>
        </p:nvSpPr>
        <p:spPr>
          <a:xfrm>
            <a:off x="3581400" y="1371600"/>
            <a:ext cx="5334000" cy="4953000"/>
          </a:xfrm>
        </p:spPr>
        <p:txBody>
          <a:bodyPr/>
          <a:lstStyle/>
          <a:p>
            <a:r>
              <a:rPr lang="en-US" sz="2700" smtClean="0"/>
              <a:t>What are your member’s objectives?</a:t>
            </a:r>
          </a:p>
          <a:p>
            <a:r>
              <a:rPr lang="en-US" sz="2700" smtClean="0"/>
              <a:t>What are they trying to accomplish?</a:t>
            </a:r>
          </a:p>
          <a:p>
            <a:r>
              <a:rPr lang="en-US" sz="2700" smtClean="0"/>
              <a:t>What problems are they trying to solve?</a:t>
            </a:r>
          </a:p>
          <a:p>
            <a:r>
              <a:rPr lang="en-US" sz="2700" smtClean="0"/>
              <a:t>What trends are impacting their businesses and organizations?</a:t>
            </a:r>
          </a:p>
          <a:p>
            <a:r>
              <a:rPr lang="en-US" sz="2700" smtClean="0"/>
              <a:t>What can you provide that they can’t provide themselves?</a:t>
            </a:r>
          </a:p>
        </p:txBody>
      </p:sp>
      <p:pic>
        <p:nvPicPr>
          <p:cNvPr id="16388" name="Picture 3" descr="4670737727_69e6fd6ae4_o.jpg"/>
          <p:cNvPicPr>
            <a:picLocks noChangeAspect="1"/>
          </p:cNvPicPr>
          <p:nvPr/>
        </p:nvPicPr>
        <p:blipFill>
          <a:blip r:embed="rId3" cstate="print"/>
          <a:srcRect l="10797" t="14978" r="15279"/>
          <a:stretch>
            <a:fillRect/>
          </a:stretch>
        </p:blipFill>
        <p:spPr bwMode="auto">
          <a:xfrm>
            <a:off x="152400" y="1828800"/>
            <a:ext cx="3352800" cy="400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6282742648_ae702dff96_o.jpg"/>
          <p:cNvPicPr>
            <a:picLocks noChangeAspect="1"/>
          </p:cNvPicPr>
          <p:nvPr/>
        </p:nvPicPr>
        <p:blipFill>
          <a:blip r:embed="rId3" cstate="print"/>
          <a:srcRect/>
          <a:stretch>
            <a:fillRect/>
          </a:stretch>
        </p:blipFill>
        <p:spPr bwMode="auto">
          <a:xfrm>
            <a:off x="762000" y="1371600"/>
            <a:ext cx="4495800" cy="3352800"/>
          </a:xfrm>
          <a:prstGeom prst="rect">
            <a:avLst/>
          </a:prstGeom>
          <a:noFill/>
          <a:ln w="9525">
            <a:noFill/>
            <a:miter lim="800000"/>
            <a:headEnd/>
            <a:tailEnd/>
          </a:ln>
        </p:spPr>
      </p:pic>
      <p:sp>
        <p:nvSpPr>
          <p:cNvPr id="17411" name="Title 3"/>
          <p:cNvSpPr>
            <a:spLocks noGrp="1"/>
          </p:cNvSpPr>
          <p:nvPr>
            <p:ph type="title"/>
          </p:nvPr>
        </p:nvSpPr>
        <p:spPr>
          <a:xfrm>
            <a:off x="457200" y="55563"/>
            <a:ext cx="8229600" cy="1011237"/>
          </a:xfrm>
        </p:spPr>
        <p:txBody>
          <a:bodyPr/>
          <a:lstStyle/>
          <a:p>
            <a:r>
              <a:rPr lang="en-US" dirty="0" smtClean="0"/>
              <a:t>Learn More About Your Members</a:t>
            </a:r>
          </a:p>
        </p:txBody>
      </p:sp>
      <p:sp>
        <p:nvSpPr>
          <p:cNvPr id="17412" name="Text Placeholder 4"/>
          <p:cNvSpPr>
            <a:spLocks noGrp="1"/>
          </p:cNvSpPr>
          <p:nvPr>
            <p:ph type="body" idx="1"/>
          </p:nvPr>
        </p:nvSpPr>
        <p:spPr>
          <a:xfrm>
            <a:off x="381000" y="4114800"/>
            <a:ext cx="4040188" cy="639763"/>
          </a:xfrm>
        </p:spPr>
        <p:txBody>
          <a:bodyPr/>
          <a:lstStyle/>
          <a:p>
            <a:r>
              <a:rPr lang="en-US" smtClean="0"/>
              <a:t>Research</a:t>
            </a:r>
          </a:p>
        </p:txBody>
      </p:sp>
      <p:sp>
        <p:nvSpPr>
          <p:cNvPr id="17413" name="Content Placeholder 5"/>
          <p:cNvSpPr>
            <a:spLocks noGrp="1"/>
          </p:cNvSpPr>
          <p:nvPr>
            <p:ph sz="half" idx="2"/>
          </p:nvPr>
        </p:nvSpPr>
        <p:spPr>
          <a:xfrm>
            <a:off x="304800" y="4800600"/>
            <a:ext cx="4040188" cy="2057400"/>
          </a:xfrm>
        </p:spPr>
        <p:txBody>
          <a:bodyPr/>
          <a:lstStyle/>
          <a:p>
            <a:r>
              <a:rPr lang="en-US" dirty="0" smtClean="0"/>
              <a:t>Satisfaction surveys</a:t>
            </a:r>
          </a:p>
          <a:p>
            <a:r>
              <a:rPr lang="en-US" dirty="0" smtClean="0"/>
              <a:t>Program evaluations</a:t>
            </a:r>
          </a:p>
          <a:p>
            <a:r>
              <a:rPr lang="en-US" dirty="0" smtClean="0"/>
              <a:t>Focus groups</a:t>
            </a:r>
          </a:p>
          <a:p>
            <a:r>
              <a:rPr lang="en-US" dirty="0" smtClean="0"/>
              <a:t>Interviews</a:t>
            </a:r>
          </a:p>
          <a:p>
            <a:pPr>
              <a:buFont typeface="Arial" pitchFamily="34" charset="0"/>
              <a:buNone/>
            </a:pPr>
            <a:endParaRPr lang="en-US" dirty="0" smtClean="0"/>
          </a:p>
          <a:p>
            <a:endParaRPr lang="en-US" dirty="0" smtClean="0"/>
          </a:p>
        </p:txBody>
      </p:sp>
      <p:sp>
        <p:nvSpPr>
          <p:cNvPr id="17414" name="Text Placeholder 6"/>
          <p:cNvSpPr>
            <a:spLocks noGrp="1"/>
          </p:cNvSpPr>
          <p:nvPr>
            <p:ph type="body" sz="quarter" idx="3"/>
          </p:nvPr>
        </p:nvSpPr>
        <p:spPr>
          <a:xfrm>
            <a:off x="5410200" y="1447800"/>
            <a:ext cx="3352800" cy="639763"/>
          </a:xfrm>
        </p:spPr>
        <p:txBody>
          <a:bodyPr/>
          <a:lstStyle/>
          <a:p>
            <a:r>
              <a:rPr lang="en-US" smtClean="0"/>
              <a:t>Listen</a:t>
            </a:r>
          </a:p>
        </p:txBody>
      </p:sp>
      <p:sp>
        <p:nvSpPr>
          <p:cNvPr id="17415" name="Content Placeholder 7"/>
          <p:cNvSpPr>
            <a:spLocks noGrp="1"/>
          </p:cNvSpPr>
          <p:nvPr>
            <p:ph sz="quarter" idx="4"/>
          </p:nvPr>
        </p:nvSpPr>
        <p:spPr>
          <a:xfrm>
            <a:off x="5257800" y="2133600"/>
            <a:ext cx="3886200" cy="3951288"/>
          </a:xfrm>
        </p:spPr>
        <p:txBody>
          <a:bodyPr/>
          <a:lstStyle/>
          <a:p>
            <a:r>
              <a:rPr lang="en-US" dirty="0" smtClean="0"/>
              <a:t>At Meetings</a:t>
            </a:r>
          </a:p>
          <a:p>
            <a:r>
              <a:rPr lang="en-US" dirty="0" smtClean="0"/>
              <a:t>Create a platform for informal idea-sharing sessions to swap tips related to your members’ profession or area of interest.</a:t>
            </a:r>
          </a:p>
          <a:p>
            <a:r>
              <a:rPr lang="en-US" dirty="0" smtClean="0"/>
              <a:t>Visit their offices/place of work; countries</a:t>
            </a:r>
          </a:p>
          <a:p>
            <a:pPr eaLnBrk="1" hangingPunct="1"/>
            <a:r>
              <a:rPr lang="en-US" dirty="0" smtClean="0"/>
              <a:t>Stay in contact.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457200" y="2814638"/>
            <a:ext cx="8229600" cy="1143000"/>
          </a:xfrm>
        </p:spPr>
        <p:txBody>
          <a:bodyPr/>
          <a:lstStyle/>
          <a:p>
            <a:r>
              <a:rPr lang="en-US" dirty="0" smtClean="0"/>
              <a:t>Creating Value:  What Can You Provide to Your Members that They Can’t Provide Themselves?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55563"/>
            <a:ext cx="8229600" cy="1011237"/>
          </a:xfrm>
        </p:spPr>
        <p:txBody>
          <a:bodyPr/>
          <a:lstStyle/>
          <a:p>
            <a:r>
              <a:rPr lang="en-US" dirty="0" smtClean="0"/>
              <a:t>Be Their Trusted Source of Content</a:t>
            </a:r>
          </a:p>
        </p:txBody>
      </p:sp>
      <p:pic>
        <p:nvPicPr>
          <p:cNvPr id="19461" name="Picture 3" descr="6827018401_b1b9f54e48_o.jpg"/>
          <p:cNvPicPr>
            <a:picLocks noGrp="1" noChangeAspect="1"/>
          </p:cNvPicPr>
          <p:nvPr>
            <p:ph sz="quarter" idx="4"/>
          </p:nvPr>
        </p:nvPicPr>
        <p:blipFill>
          <a:blip r:embed="rId3" cstate="print"/>
          <a:srcRect/>
          <a:stretch>
            <a:fillRect/>
          </a:stretch>
        </p:blipFill>
        <p:spPr>
          <a:xfrm>
            <a:off x="457200" y="1676400"/>
            <a:ext cx="4038600" cy="4419600"/>
          </a:xfrm>
          <a:noFill/>
        </p:spPr>
      </p:pic>
      <p:sp>
        <p:nvSpPr>
          <p:cNvPr id="19462" name="Text Placeholder 10"/>
          <p:cNvSpPr>
            <a:spLocks noGrp="1"/>
          </p:cNvSpPr>
          <p:nvPr>
            <p:ph type="body" sz="quarter" idx="3"/>
          </p:nvPr>
        </p:nvSpPr>
        <p:spPr>
          <a:xfrm>
            <a:off x="4876800" y="1535113"/>
            <a:ext cx="3810000" cy="639762"/>
          </a:xfrm>
        </p:spPr>
        <p:txBody>
          <a:bodyPr/>
          <a:lstStyle/>
          <a:p>
            <a:r>
              <a:rPr lang="en-US" sz="2800" dirty="0" smtClean="0"/>
              <a:t>Build Their Trust</a:t>
            </a:r>
          </a:p>
        </p:txBody>
      </p:sp>
      <p:sp>
        <p:nvSpPr>
          <p:cNvPr id="19463" name="Rectangle 11"/>
          <p:cNvSpPr>
            <a:spLocks noChangeArrowheads="1"/>
          </p:cNvSpPr>
          <p:nvPr/>
        </p:nvSpPr>
        <p:spPr bwMode="auto">
          <a:xfrm>
            <a:off x="4876800" y="2209800"/>
            <a:ext cx="3962400" cy="4032250"/>
          </a:xfrm>
          <a:prstGeom prst="rect">
            <a:avLst/>
          </a:prstGeom>
          <a:noFill/>
          <a:ln w="9525">
            <a:noFill/>
            <a:miter lim="800000"/>
            <a:headEnd/>
            <a:tailEnd/>
          </a:ln>
        </p:spPr>
        <p:txBody>
          <a:bodyPr>
            <a:spAutoFit/>
          </a:bodyPr>
          <a:lstStyle/>
          <a:p>
            <a:pPr>
              <a:buFont typeface="Arial" pitchFamily="34" charset="0"/>
              <a:buChar char="•"/>
            </a:pPr>
            <a:r>
              <a:rPr lang="en-US" sz="3200" dirty="0">
                <a:latin typeface="HelveticaNeueLT Std"/>
              </a:rPr>
              <a:t>Be a curator of content </a:t>
            </a:r>
          </a:p>
          <a:p>
            <a:pPr>
              <a:buFont typeface="Arial" pitchFamily="34" charset="0"/>
              <a:buChar char="•"/>
            </a:pPr>
            <a:r>
              <a:rPr lang="en-US" sz="3200" dirty="0">
                <a:latin typeface="HelveticaNeueLT Std"/>
              </a:rPr>
              <a:t>Help them through the Clutter</a:t>
            </a:r>
          </a:p>
          <a:p>
            <a:pPr>
              <a:buFont typeface="Arial" pitchFamily="34" charset="0"/>
              <a:buChar char="•"/>
            </a:pPr>
            <a:r>
              <a:rPr lang="en-US" sz="3200" dirty="0">
                <a:latin typeface="HelveticaNeueLT Std"/>
              </a:rPr>
              <a:t>Give them the vetted solutions – and best practices</a:t>
            </a:r>
          </a:p>
          <a:p>
            <a:endParaRPr lang="en-US" sz="3200" dirty="0">
              <a:latin typeface="HelveticaNeueLT Std"/>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lstStyle/>
          <a:p>
            <a:r>
              <a:rPr lang="en-US" dirty="0" smtClean="0"/>
              <a:t>Provide Unique Knowledge</a:t>
            </a:r>
          </a:p>
        </p:txBody>
      </p:sp>
      <p:sp>
        <p:nvSpPr>
          <p:cNvPr id="20484" name="Content Placeholder 2"/>
          <p:cNvSpPr>
            <a:spLocks noGrp="1"/>
          </p:cNvSpPr>
          <p:nvPr>
            <p:ph idx="1"/>
          </p:nvPr>
        </p:nvSpPr>
        <p:spPr>
          <a:xfrm>
            <a:off x="0" y="1371600"/>
            <a:ext cx="5257800" cy="4495800"/>
          </a:xfrm>
        </p:spPr>
        <p:txBody>
          <a:bodyPr/>
          <a:lstStyle/>
          <a:p>
            <a:pPr lvl="1"/>
            <a:r>
              <a:rPr lang="en-US" dirty="0" smtClean="0"/>
              <a:t>Research</a:t>
            </a:r>
          </a:p>
          <a:p>
            <a:pPr lvl="1">
              <a:buFont typeface="Arial" pitchFamily="34" charset="0"/>
              <a:buNone/>
            </a:pPr>
            <a:r>
              <a:rPr lang="en-US" sz="2400" dirty="0" smtClean="0"/>
              <a:t>	Trade, Professional societies and Federations can provide research on the industry or profession that companies, individuals, or organizations cannot provide themselves</a:t>
            </a:r>
          </a:p>
          <a:p>
            <a:pPr lvl="1"/>
            <a:r>
              <a:rPr lang="en-US" dirty="0" smtClean="0"/>
              <a:t>Economic Trends </a:t>
            </a:r>
          </a:p>
          <a:p>
            <a:pPr lvl="1">
              <a:buFont typeface="Arial" pitchFamily="34" charset="0"/>
              <a:buNone/>
            </a:pPr>
            <a:r>
              <a:rPr lang="en-US" sz="2400" dirty="0" smtClean="0"/>
              <a:t>	Associations are ideally positioned to study economic trends and impact</a:t>
            </a:r>
          </a:p>
          <a:p>
            <a:pPr lvl="1">
              <a:buFont typeface="Arial" pitchFamily="34" charset="0"/>
              <a:buNone/>
            </a:pPr>
            <a:r>
              <a:rPr lang="en-US" sz="2400" dirty="0" smtClean="0"/>
              <a:t>	</a:t>
            </a:r>
          </a:p>
          <a:p>
            <a:pPr lvl="1">
              <a:buFont typeface="Arial" pitchFamily="34" charset="0"/>
              <a:buNone/>
            </a:pPr>
            <a:endParaRPr lang="en-US" sz="2400" dirty="0" smtClean="0"/>
          </a:p>
        </p:txBody>
      </p:sp>
      <p:sp>
        <p:nvSpPr>
          <p:cNvPr id="6" name="TextBox 5"/>
          <p:cNvSpPr txBox="1"/>
          <p:nvPr/>
        </p:nvSpPr>
        <p:spPr>
          <a:xfrm>
            <a:off x="1219200" y="5791200"/>
            <a:ext cx="3200400" cy="923330"/>
          </a:xfrm>
          <a:prstGeom prst="rect">
            <a:avLst/>
          </a:prstGeom>
          <a:noFill/>
        </p:spPr>
        <p:txBody>
          <a:bodyPr wrap="square" rtlCol="0">
            <a:spAutoFit/>
          </a:bodyPr>
          <a:lstStyle/>
          <a:p>
            <a:r>
              <a:rPr lang="en-US" i="1" dirty="0" smtClean="0">
                <a:latin typeface="HelveticaNeueLT Std"/>
              </a:rPr>
              <a:t>Trade Associations may even  have a Chief Economist to serve the industry. </a:t>
            </a:r>
            <a:endParaRPr lang="en-US" i="1" dirty="0">
              <a:latin typeface="HelveticaNeueLT Std"/>
            </a:endParaRPr>
          </a:p>
        </p:txBody>
      </p:sp>
      <p:pic>
        <p:nvPicPr>
          <p:cNvPr id="7" name="Picture 4" descr="4209619566_58aaa03e33_o.jpg"/>
          <p:cNvPicPr>
            <a:picLocks noChangeAspect="1"/>
          </p:cNvPicPr>
          <p:nvPr/>
        </p:nvPicPr>
        <p:blipFill>
          <a:blip r:embed="rId3" cstate="print">
            <a:lum bright="10000"/>
          </a:blip>
          <a:srcRect l="20833" r="24167"/>
          <a:stretch>
            <a:fillRect/>
          </a:stretch>
        </p:blipFill>
        <p:spPr bwMode="auto">
          <a:xfrm>
            <a:off x="5638800" y="1981200"/>
            <a:ext cx="2971800" cy="385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Provide Essential Learning </a:t>
            </a:r>
          </a:p>
        </p:txBody>
      </p:sp>
      <p:sp>
        <p:nvSpPr>
          <p:cNvPr id="21507" name="Text Placeholder 2"/>
          <p:cNvSpPr>
            <a:spLocks noGrp="1"/>
          </p:cNvSpPr>
          <p:nvPr>
            <p:ph type="body" idx="1"/>
          </p:nvPr>
        </p:nvSpPr>
        <p:spPr>
          <a:xfrm>
            <a:off x="457200" y="1371600"/>
            <a:ext cx="4040188" cy="639762"/>
          </a:xfrm>
        </p:spPr>
        <p:txBody>
          <a:bodyPr/>
          <a:lstStyle/>
          <a:p>
            <a:r>
              <a:rPr lang="en-US" dirty="0" smtClean="0"/>
              <a:t>Learning</a:t>
            </a:r>
          </a:p>
        </p:txBody>
      </p:sp>
      <p:sp>
        <p:nvSpPr>
          <p:cNvPr id="21508" name="Content Placeholder 3"/>
          <p:cNvSpPr>
            <a:spLocks noGrp="1"/>
          </p:cNvSpPr>
          <p:nvPr>
            <p:ph sz="half" idx="2"/>
          </p:nvPr>
        </p:nvSpPr>
        <p:spPr>
          <a:xfrm>
            <a:off x="228600" y="1981200"/>
            <a:ext cx="4268788" cy="4724400"/>
          </a:xfrm>
        </p:spPr>
        <p:txBody>
          <a:bodyPr/>
          <a:lstStyle/>
          <a:p>
            <a:r>
              <a:rPr lang="en-US" i="1" dirty="0" smtClean="0"/>
              <a:t>Your response</a:t>
            </a:r>
            <a:r>
              <a:rPr lang="en-US" dirty="0" smtClean="0"/>
              <a:t>:  86% said that your members engage in workshops and seminars </a:t>
            </a:r>
          </a:p>
          <a:p>
            <a:r>
              <a:rPr lang="en-US" dirty="0" smtClean="0"/>
              <a:t>Determine what skills and knowledge they need to solve their problem </a:t>
            </a:r>
          </a:p>
          <a:p>
            <a:r>
              <a:rPr lang="en-US" dirty="0" smtClean="0"/>
              <a:t>Create a learning experience that will stand out from the rest</a:t>
            </a:r>
          </a:p>
          <a:p>
            <a:pPr lvl="1"/>
            <a:r>
              <a:rPr lang="en-US" dirty="0" smtClean="0"/>
              <a:t>Define the experience so that you can repeat &amp; teach it</a:t>
            </a:r>
          </a:p>
          <a:p>
            <a:endParaRPr lang="en-US" dirty="0" smtClean="0"/>
          </a:p>
          <a:p>
            <a:endParaRPr lang="en-US" dirty="0" smtClean="0"/>
          </a:p>
        </p:txBody>
      </p:sp>
      <p:pic>
        <p:nvPicPr>
          <p:cNvPr id="21509" name="Picture 12" descr="dynamic.jpg"/>
          <p:cNvPicPr>
            <a:picLocks noGrp="1" noChangeAspect="1"/>
          </p:cNvPicPr>
          <p:nvPr>
            <p:ph sz="quarter" idx="4"/>
          </p:nvPr>
        </p:nvPicPr>
        <p:blipFill>
          <a:blip r:embed="rId3" cstate="print"/>
          <a:srcRect/>
          <a:stretch>
            <a:fillRect/>
          </a:stretch>
        </p:blipFill>
        <p:spPr>
          <a:xfrm>
            <a:off x="4724400" y="2133600"/>
            <a:ext cx="3810000" cy="3467100"/>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Provide a Unified Voice</a:t>
            </a:r>
          </a:p>
        </p:txBody>
      </p:sp>
      <p:sp>
        <p:nvSpPr>
          <p:cNvPr id="22531" name="Content Placeholder 2"/>
          <p:cNvSpPr>
            <a:spLocks noGrp="1"/>
          </p:cNvSpPr>
          <p:nvPr>
            <p:ph idx="1"/>
          </p:nvPr>
        </p:nvSpPr>
        <p:spPr>
          <a:xfrm>
            <a:off x="457200" y="1524000"/>
            <a:ext cx="8229600" cy="4572000"/>
          </a:xfrm>
        </p:spPr>
        <p:txBody>
          <a:bodyPr/>
          <a:lstStyle/>
          <a:p>
            <a:r>
              <a:rPr lang="en-US" sz="2800" dirty="0" smtClean="0"/>
              <a:t>Advocacy and Lobbying give an industry or profession a united voice with government officials</a:t>
            </a:r>
            <a:r>
              <a:rPr lang="en-US" sz="2600" dirty="0" smtClean="0"/>
              <a:t> </a:t>
            </a:r>
          </a:p>
          <a:p>
            <a:r>
              <a:rPr lang="en-US" sz="2800" dirty="0" smtClean="0"/>
              <a:t>Advocacy</a:t>
            </a:r>
            <a:endParaRPr lang="en-US" sz="2600" dirty="0" smtClean="0"/>
          </a:p>
          <a:p>
            <a:pPr lvl="1"/>
            <a:r>
              <a:rPr lang="en-US" sz="2600" dirty="0" smtClean="0"/>
              <a:t>represents the interests of the industry or profession</a:t>
            </a:r>
          </a:p>
          <a:p>
            <a:pPr lvl="1"/>
            <a:r>
              <a:rPr lang="en-US" sz="2600" dirty="0" smtClean="0"/>
              <a:t>results in standards and improvements for the industry or profession </a:t>
            </a:r>
          </a:p>
          <a:p>
            <a:pPr lvl="1"/>
            <a:r>
              <a:rPr lang="en-US" sz="2600" dirty="0" smtClean="0"/>
              <a:t>enhances the image of the industry or profession</a:t>
            </a:r>
          </a:p>
          <a:p>
            <a:endParaRPr lang="en-US" sz="2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lstStyle/>
          <a:p>
            <a:r>
              <a:rPr lang="en-US" smtClean="0"/>
              <a:t>Create Career Value</a:t>
            </a:r>
          </a:p>
        </p:txBody>
      </p:sp>
      <p:sp>
        <p:nvSpPr>
          <p:cNvPr id="23555" name="Content Placeholder 4"/>
          <p:cNvSpPr>
            <a:spLocks noGrp="1"/>
          </p:cNvSpPr>
          <p:nvPr>
            <p:ph sz="half" idx="1"/>
          </p:nvPr>
        </p:nvSpPr>
        <p:spPr/>
        <p:txBody>
          <a:bodyPr/>
          <a:lstStyle/>
          <a:p>
            <a:r>
              <a:rPr lang="en-US" smtClean="0"/>
              <a:t>Career Development  is particularly important to younger members</a:t>
            </a:r>
          </a:p>
          <a:p>
            <a:r>
              <a:rPr lang="en-US" smtClean="0"/>
              <a:t>Show them pathways to their goals</a:t>
            </a:r>
          </a:p>
          <a:p>
            <a:r>
              <a:rPr lang="en-US" smtClean="0"/>
              <a:t>Offer Certification and </a:t>
            </a:r>
          </a:p>
          <a:p>
            <a:pPr>
              <a:buFont typeface="Arial" pitchFamily="34" charset="0"/>
              <a:buNone/>
            </a:pPr>
            <a:r>
              <a:rPr lang="en-US" smtClean="0"/>
              <a:t>	opportunities to enhance their resumes</a:t>
            </a:r>
          </a:p>
        </p:txBody>
      </p:sp>
      <p:pic>
        <p:nvPicPr>
          <p:cNvPr id="23556" name="Content Placeholder 6" descr="competition.jpg"/>
          <p:cNvPicPr>
            <a:picLocks noGrp="1" noChangeAspect="1"/>
          </p:cNvPicPr>
          <p:nvPr>
            <p:ph sz="half" idx="2"/>
          </p:nvPr>
        </p:nvPicPr>
        <p:blipFill>
          <a:blip r:embed="rId3" cstate="print"/>
          <a:srcRect/>
          <a:stretch>
            <a:fillRect/>
          </a:stretch>
        </p:blipFill>
        <p:spPr>
          <a:xfrm>
            <a:off x="5181600" y="1905000"/>
            <a:ext cx="3810000" cy="4114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Communicate The Value</a:t>
            </a:r>
          </a:p>
        </p:txBody>
      </p:sp>
      <p:sp>
        <p:nvSpPr>
          <p:cNvPr id="24579" name="Content Placeholder 2"/>
          <p:cNvSpPr>
            <a:spLocks noGrp="1"/>
          </p:cNvSpPr>
          <p:nvPr>
            <p:ph idx="1"/>
          </p:nvPr>
        </p:nvSpPr>
        <p:spPr>
          <a:xfrm>
            <a:off x="457200" y="1600200"/>
            <a:ext cx="4648200" cy="4525963"/>
          </a:xfrm>
        </p:spPr>
        <p:txBody>
          <a:bodyPr/>
          <a:lstStyle/>
          <a:p>
            <a:r>
              <a:rPr lang="en-US" sz="2400" dirty="0" smtClean="0"/>
              <a:t>How will you communicate value to them?</a:t>
            </a:r>
          </a:p>
          <a:p>
            <a:pPr lvl="1"/>
            <a:r>
              <a:rPr lang="en-US" sz="2000" dirty="0" smtClean="0"/>
              <a:t>Don’t assume they know or recognize what you offer</a:t>
            </a:r>
          </a:p>
          <a:p>
            <a:pPr lvl="1"/>
            <a:r>
              <a:rPr lang="en-US" sz="2000" dirty="0" smtClean="0"/>
              <a:t>Communicate often and clearly using multiple channels </a:t>
            </a:r>
          </a:p>
          <a:p>
            <a:pPr lvl="1"/>
            <a:r>
              <a:rPr lang="en-US" sz="2000" dirty="0" smtClean="0"/>
              <a:t>Remind them of value BEFORE renewal</a:t>
            </a:r>
          </a:p>
          <a:p>
            <a:pPr lvl="1"/>
            <a:r>
              <a:rPr lang="en-US" sz="2000" dirty="0" smtClean="0"/>
              <a:t>Seek out testimonials &amp; share</a:t>
            </a:r>
          </a:p>
          <a:p>
            <a:pPr lvl="1"/>
            <a:r>
              <a:rPr lang="en-US" sz="2000" dirty="0" smtClean="0"/>
              <a:t>Help People Navigate your sources</a:t>
            </a:r>
          </a:p>
          <a:p>
            <a:pPr lvl="1"/>
            <a:r>
              <a:rPr lang="en-US" sz="2000" dirty="0" smtClean="0"/>
              <a:t>Get peers to persuade peers</a:t>
            </a:r>
          </a:p>
        </p:txBody>
      </p:sp>
      <p:pic>
        <p:nvPicPr>
          <p:cNvPr id="24580" name="Picture 3" descr="9713953109_d5491ef43a_o.jpg"/>
          <p:cNvPicPr>
            <a:picLocks noChangeAspect="1"/>
          </p:cNvPicPr>
          <p:nvPr/>
        </p:nvPicPr>
        <p:blipFill>
          <a:blip r:embed="rId3" cstate="print"/>
          <a:srcRect/>
          <a:stretch>
            <a:fillRect/>
          </a:stretch>
        </p:blipFill>
        <p:spPr bwMode="auto">
          <a:xfrm>
            <a:off x="5105400" y="2133600"/>
            <a:ext cx="3657600" cy="3657600"/>
          </a:xfrm>
          <a:prstGeom prst="rect">
            <a:avLst/>
          </a:prstGeom>
          <a:noFill/>
          <a:ln w="9525">
            <a:noFill/>
            <a:miter lim="800000"/>
            <a:headEnd/>
            <a:tailEnd/>
          </a:ln>
        </p:spPr>
      </p:pic>
      <p:pic>
        <p:nvPicPr>
          <p:cNvPr id="8" name="Picture 7" descr="6171444485_cbe6f33765_o.jpg"/>
          <p:cNvPicPr>
            <a:picLocks noChangeAspect="1"/>
          </p:cNvPicPr>
          <p:nvPr/>
        </p:nvPicPr>
        <p:blipFill>
          <a:blip r:embed="rId4" cstate="print">
            <a:lum contrast="-20000"/>
          </a:blip>
          <a:srcRect l="8962" t="3357" r="11792" b="7597"/>
          <a:stretch>
            <a:fillRect/>
          </a:stretch>
        </p:blipFill>
        <p:spPr>
          <a:xfrm>
            <a:off x="6248400" y="3276600"/>
            <a:ext cx="1524000" cy="1485900"/>
          </a:xfrm>
          <a:prstGeom prst="ellipse">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990600"/>
            <a:ext cx="8229600" cy="4419600"/>
          </a:xfrm>
        </p:spPr>
        <p:txBody>
          <a:bodyPr/>
          <a:lstStyle/>
          <a:p>
            <a:pPr marL="514350" indent="-514350" eaLnBrk="1" hangingPunct="1"/>
            <a:r>
              <a:rPr lang="en-US" sz="2800" b="1" dirty="0" smtClean="0"/>
              <a:t>What are the trends and issues that are facing associations?</a:t>
            </a:r>
            <a:br>
              <a:rPr lang="en-US" sz="2800" b="1" dirty="0" smtClean="0"/>
            </a:br>
            <a:r>
              <a:rPr lang="en-US" sz="2800" b="1" dirty="0" smtClean="0"/>
              <a:t/>
            </a:r>
            <a:br>
              <a:rPr lang="en-US" sz="2800" b="1" dirty="0" smtClean="0"/>
            </a:br>
            <a:r>
              <a:rPr lang="en-US" sz="2800" b="1" dirty="0" smtClean="0"/>
              <a:t>How do you create value?  How can you ensure that what your association is offering continues to be relevant?</a:t>
            </a:r>
            <a:br>
              <a:rPr lang="en-US" sz="2800" b="1" dirty="0" smtClean="0"/>
            </a:br>
            <a:r>
              <a:rPr lang="en-US" sz="2800" b="1" dirty="0" smtClean="0"/>
              <a:t/>
            </a:r>
            <a:br>
              <a:rPr lang="en-US" sz="2800" b="1" dirty="0" smtClean="0"/>
            </a:br>
            <a:r>
              <a:rPr lang="en-US" sz="2800" b="1" dirty="0" smtClean="0"/>
              <a:t>What are successful ways to engage members?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7115845107_eac75128a2_o.jpg"/>
          <p:cNvPicPr>
            <a:picLocks noChangeAspect="1"/>
          </p:cNvPicPr>
          <p:nvPr/>
        </p:nvPicPr>
        <p:blipFill>
          <a:blip r:embed="rId3" cstate="print"/>
          <a:srcRect l="11070" r="12826" b="7128"/>
          <a:stretch>
            <a:fillRect/>
          </a:stretch>
        </p:blipFill>
        <p:spPr bwMode="auto">
          <a:xfrm>
            <a:off x="4648200" y="2057400"/>
            <a:ext cx="4191000" cy="3581400"/>
          </a:xfrm>
          <a:prstGeom prst="rect">
            <a:avLst/>
          </a:prstGeom>
          <a:noFill/>
          <a:ln>
            <a:noFill/>
          </a:ln>
        </p:spPr>
      </p:pic>
      <p:sp>
        <p:nvSpPr>
          <p:cNvPr id="25603" name="Title 1"/>
          <p:cNvSpPr>
            <a:spLocks noGrp="1"/>
          </p:cNvSpPr>
          <p:nvPr>
            <p:ph type="title"/>
          </p:nvPr>
        </p:nvSpPr>
        <p:spPr/>
        <p:txBody>
          <a:bodyPr/>
          <a:lstStyle/>
          <a:p>
            <a:r>
              <a:rPr lang="en-US" smtClean="0"/>
              <a:t>At Your Tables</a:t>
            </a:r>
          </a:p>
        </p:txBody>
      </p:sp>
      <p:sp>
        <p:nvSpPr>
          <p:cNvPr id="2" name="Content Placeholder 2"/>
          <p:cNvSpPr>
            <a:spLocks noGrp="1"/>
          </p:cNvSpPr>
          <p:nvPr>
            <p:ph idx="1"/>
          </p:nvPr>
        </p:nvSpPr>
        <p:spPr>
          <a:xfrm>
            <a:off x="228600" y="1371600"/>
            <a:ext cx="4572000" cy="5181600"/>
          </a:xfrm>
          <a:noFill/>
          <a:ln w="19050">
            <a:noFill/>
          </a:ln>
        </p:spPr>
        <p:txBody>
          <a:bodyPr/>
          <a:lstStyle/>
          <a:p>
            <a:pPr>
              <a:buNone/>
              <a:defRPr/>
            </a:pPr>
            <a:r>
              <a:rPr lang="en-US" sz="2800" b="1" dirty="0" smtClean="0"/>
              <a:t>Provide exceptional value to your members:</a:t>
            </a:r>
          </a:p>
          <a:p>
            <a:pPr>
              <a:buNone/>
              <a:defRPr/>
            </a:pPr>
            <a:endParaRPr lang="en-US" sz="2600" b="1" dirty="0" smtClean="0"/>
          </a:p>
          <a:p>
            <a:pPr>
              <a:defRPr/>
            </a:pPr>
            <a:r>
              <a:rPr lang="en-US" sz="2600" dirty="0" smtClean="0"/>
              <a:t>What is one thing you do now that you believe provides exceptional value?</a:t>
            </a:r>
          </a:p>
          <a:p>
            <a:pPr>
              <a:defRPr/>
            </a:pPr>
            <a:r>
              <a:rPr lang="en-US" sz="2600" dirty="0" smtClean="0"/>
              <a:t>What is one thing that you could do in the future to enhance that value?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905000"/>
            <a:ext cx="8229600" cy="2052638"/>
          </a:xfrm>
        </p:spPr>
        <p:txBody>
          <a:bodyPr/>
          <a:lstStyle/>
          <a:p>
            <a:pPr eaLnBrk="1" hangingPunct="1"/>
            <a:r>
              <a:rPr lang="en-US" dirty="0" smtClean="0"/>
              <a:t>Build Value Through Engagement:</a:t>
            </a:r>
            <a:br>
              <a:rPr lang="en-US" dirty="0" smtClean="0"/>
            </a:br>
            <a:r>
              <a:rPr lang="en-US" dirty="0" smtClean="0"/>
              <a:t> What are ways to Engage Members that will keep them coming back?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p:txBody>
          <a:bodyPr/>
          <a:lstStyle/>
          <a:p>
            <a:pPr eaLnBrk="1" hangingPunct="1"/>
            <a:r>
              <a:rPr lang="en-US" dirty="0" smtClean="0"/>
              <a:t>What is Member Engagement?</a:t>
            </a:r>
          </a:p>
        </p:txBody>
      </p:sp>
      <p:sp>
        <p:nvSpPr>
          <p:cNvPr id="27651" name="Content Placeholder 3"/>
          <p:cNvSpPr>
            <a:spLocks noGrp="1"/>
          </p:cNvSpPr>
          <p:nvPr>
            <p:ph idx="1"/>
          </p:nvPr>
        </p:nvSpPr>
        <p:spPr>
          <a:xfrm>
            <a:off x="304800" y="1600200"/>
            <a:ext cx="4648200" cy="4525963"/>
          </a:xfrm>
        </p:spPr>
        <p:txBody>
          <a:bodyPr/>
          <a:lstStyle/>
          <a:p>
            <a:pPr eaLnBrk="1" hangingPunct="1">
              <a:buNone/>
            </a:pPr>
            <a:r>
              <a:rPr lang="en-US" dirty="0" smtClean="0"/>
              <a:t>“…capturing the attention, affiliation, and loyalty of members by giving them what they need through highly relevant value-building activities.”</a:t>
            </a:r>
          </a:p>
          <a:p>
            <a:pPr eaLnBrk="1" hangingPunct="1"/>
            <a:endParaRPr lang="en-US" dirty="0" smtClean="0"/>
          </a:p>
          <a:p>
            <a:pPr eaLnBrk="1" hangingPunct="1">
              <a:buFont typeface="Arial" pitchFamily="34" charset="0"/>
              <a:buNone/>
            </a:pPr>
            <a:r>
              <a:rPr lang="en-US" sz="1800" i="1" dirty="0" smtClean="0"/>
              <a:t>199 Ideas: Member Service and Engagement</a:t>
            </a:r>
            <a:r>
              <a:rPr lang="en-US" sz="1800" dirty="0" smtClean="0"/>
              <a:t>, published by ASAE (2011)</a:t>
            </a:r>
          </a:p>
        </p:txBody>
      </p:sp>
      <p:pic>
        <p:nvPicPr>
          <p:cNvPr id="27652" name="Picture 3" descr="9722584569_c427e5bd43_o.jpg"/>
          <p:cNvPicPr>
            <a:picLocks noChangeAspect="1"/>
          </p:cNvPicPr>
          <p:nvPr/>
        </p:nvPicPr>
        <p:blipFill>
          <a:blip r:embed="rId3" cstate="print"/>
          <a:srcRect l="6200" r="11652"/>
          <a:stretch>
            <a:fillRect/>
          </a:stretch>
        </p:blipFill>
        <p:spPr bwMode="auto">
          <a:xfrm>
            <a:off x="4876800" y="1828800"/>
            <a:ext cx="4038600" cy="326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pPr eaLnBrk="1" hangingPunct="1"/>
            <a:r>
              <a:rPr lang="en-US" smtClean="0"/>
              <a:t>Forms of Engagement</a:t>
            </a:r>
          </a:p>
        </p:txBody>
      </p:sp>
      <p:sp>
        <p:nvSpPr>
          <p:cNvPr id="29699" name="Content Placeholder 4"/>
          <p:cNvSpPr>
            <a:spLocks noGrp="1"/>
          </p:cNvSpPr>
          <p:nvPr>
            <p:ph sz="half" idx="1"/>
          </p:nvPr>
        </p:nvSpPr>
        <p:spPr>
          <a:xfrm>
            <a:off x="457200" y="3429000"/>
            <a:ext cx="5943600" cy="3078163"/>
          </a:xfrm>
        </p:spPr>
        <p:txBody>
          <a:bodyPr/>
          <a:lstStyle/>
          <a:p>
            <a:pPr eaLnBrk="1" hangingPunct="1"/>
            <a:r>
              <a:rPr lang="en-US" sz="2600" dirty="0" smtClean="0"/>
              <a:t>Welcoming new members</a:t>
            </a:r>
          </a:p>
          <a:p>
            <a:pPr eaLnBrk="1" hangingPunct="1"/>
            <a:r>
              <a:rPr lang="en-US" sz="2600" dirty="0" smtClean="0"/>
              <a:t>Through Benefits and Services</a:t>
            </a:r>
          </a:p>
          <a:p>
            <a:pPr eaLnBrk="1" hangingPunct="1"/>
            <a:r>
              <a:rPr lang="en-US" sz="2600" dirty="0" smtClean="0"/>
              <a:t>Through Relationships/Community</a:t>
            </a:r>
          </a:p>
          <a:p>
            <a:pPr eaLnBrk="1" hangingPunct="1">
              <a:buFont typeface="Arial" pitchFamily="34" charset="0"/>
              <a:buNone/>
            </a:pPr>
            <a:endParaRPr lang="en-US" dirty="0" smtClean="0"/>
          </a:p>
          <a:p>
            <a:pPr eaLnBrk="1" hangingPunct="1">
              <a:buFont typeface="Arial" pitchFamily="34" charset="0"/>
              <a:buNone/>
            </a:pPr>
            <a:endParaRPr lang="en-US" dirty="0" smtClean="0"/>
          </a:p>
          <a:p>
            <a:pPr eaLnBrk="1" hangingPunct="1">
              <a:buFont typeface="Arial" pitchFamily="34" charset="0"/>
              <a:buNone/>
            </a:pPr>
            <a:endParaRPr lang="en-US" dirty="0" smtClean="0"/>
          </a:p>
          <a:p>
            <a:pPr eaLnBrk="1" hangingPunct="1">
              <a:buFont typeface="Arial" pitchFamily="34" charset="0"/>
              <a:buNone/>
            </a:pPr>
            <a:r>
              <a:rPr lang="en-US" sz="1400" i="1" dirty="0" smtClean="0"/>
              <a:t>199 Ideas: Member Service and Engagement</a:t>
            </a:r>
            <a:r>
              <a:rPr lang="en-US" sz="1400" dirty="0" smtClean="0"/>
              <a:t>, published by ASAE (2011)</a:t>
            </a:r>
          </a:p>
          <a:p>
            <a:pPr eaLnBrk="1" hangingPunct="1"/>
            <a:endParaRPr lang="en-US" dirty="0" smtClean="0"/>
          </a:p>
        </p:txBody>
      </p:sp>
      <p:pic>
        <p:nvPicPr>
          <p:cNvPr id="29700" name="Picture 4" descr="9127888479_bac1203216_o.jpg"/>
          <p:cNvPicPr>
            <a:picLocks noChangeAspect="1"/>
          </p:cNvPicPr>
          <p:nvPr/>
        </p:nvPicPr>
        <p:blipFill>
          <a:blip r:embed="rId3" cstate="print"/>
          <a:srcRect/>
          <a:stretch>
            <a:fillRect/>
          </a:stretch>
        </p:blipFill>
        <p:spPr bwMode="auto">
          <a:xfrm>
            <a:off x="6629400" y="2209800"/>
            <a:ext cx="2085975" cy="3086100"/>
          </a:xfrm>
          <a:prstGeom prst="rect">
            <a:avLst/>
          </a:prstGeom>
          <a:noFill/>
          <a:ln w="9525">
            <a:noFill/>
            <a:miter lim="800000"/>
            <a:headEnd/>
            <a:tailEnd/>
          </a:ln>
        </p:spPr>
      </p:pic>
      <p:pic>
        <p:nvPicPr>
          <p:cNvPr id="29701" name="Picture 5" descr="5661569384_2ec4bb268a_o.jpg"/>
          <p:cNvPicPr>
            <a:picLocks noChangeAspect="1"/>
          </p:cNvPicPr>
          <p:nvPr/>
        </p:nvPicPr>
        <p:blipFill>
          <a:blip r:embed="rId4" cstate="print"/>
          <a:srcRect l="4268" t="17615" r="8237" b="22726"/>
          <a:stretch>
            <a:fillRect/>
          </a:stretch>
        </p:blipFill>
        <p:spPr bwMode="auto">
          <a:xfrm>
            <a:off x="1524000" y="1600200"/>
            <a:ext cx="31242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rtlCol="0">
            <a:normAutofit fontScale="90000"/>
          </a:bodyPr>
          <a:lstStyle/>
          <a:p>
            <a:pPr eaLnBrk="1" fontAlgn="auto" hangingPunct="1">
              <a:spcAft>
                <a:spcPts val="0"/>
              </a:spcAft>
              <a:defRPr/>
            </a:pPr>
            <a:r>
              <a:rPr lang="en-US" smtClean="0">
                <a:ea typeface="+mj-ea"/>
              </a:rPr>
              <a:t>Engagement through </a:t>
            </a:r>
            <a:br>
              <a:rPr lang="en-US" smtClean="0">
                <a:ea typeface="+mj-ea"/>
              </a:rPr>
            </a:br>
            <a:r>
              <a:rPr lang="en-US" smtClean="0">
                <a:ea typeface="+mj-ea"/>
              </a:rPr>
              <a:t>Benefits and Services</a:t>
            </a:r>
          </a:p>
        </p:txBody>
      </p:sp>
      <p:sp>
        <p:nvSpPr>
          <p:cNvPr id="31747" name="Content Placeholder 5"/>
          <p:cNvSpPr>
            <a:spLocks noGrp="1"/>
          </p:cNvSpPr>
          <p:nvPr>
            <p:ph idx="1"/>
          </p:nvPr>
        </p:nvSpPr>
        <p:spPr>
          <a:xfrm>
            <a:off x="304800" y="1447800"/>
            <a:ext cx="3429000" cy="2590800"/>
          </a:xfrm>
        </p:spPr>
        <p:txBody>
          <a:bodyPr/>
          <a:lstStyle/>
          <a:p>
            <a:pPr eaLnBrk="1" hangingPunct="1"/>
            <a:r>
              <a:rPr lang="en-US" dirty="0" smtClean="0"/>
              <a:t>Offer exclusive members-only events.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pic>
        <p:nvPicPr>
          <p:cNvPr id="31748" name="Picture 3" descr="5757608058_b1f1c0a827_o.jpg"/>
          <p:cNvPicPr>
            <a:picLocks noChangeAspect="1"/>
          </p:cNvPicPr>
          <p:nvPr/>
        </p:nvPicPr>
        <p:blipFill>
          <a:blip r:embed="rId3" cstate="print"/>
          <a:srcRect/>
          <a:stretch>
            <a:fillRect/>
          </a:stretch>
        </p:blipFill>
        <p:spPr bwMode="auto">
          <a:xfrm>
            <a:off x="381000" y="3200400"/>
            <a:ext cx="4348163" cy="2895600"/>
          </a:xfrm>
          <a:prstGeom prst="rect">
            <a:avLst/>
          </a:prstGeom>
          <a:noFill/>
          <a:ln w="9525">
            <a:noFill/>
            <a:miter lim="800000"/>
            <a:headEnd/>
            <a:tailEnd/>
          </a:ln>
        </p:spPr>
      </p:pic>
      <p:sp>
        <p:nvSpPr>
          <p:cNvPr id="31749" name="Content Placeholder 5"/>
          <p:cNvSpPr txBox="1">
            <a:spLocks/>
          </p:cNvSpPr>
          <p:nvPr/>
        </p:nvSpPr>
        <p:spPr bwMode="auto">
          <a:xfrm>
            <a:off x="4572000" y="1524000"/>
            <a:ext cx="4572000" cy="4648200"/>
          </a:xfrm>
          <a:prstGeom prst="rect">
            <a:avLst/>
          </a:prstGeom>
          <a:noFill/>
          <a:ln w="9525">
            <a:noFill/>
            <a:miter lim="800000"/>
            <a:headEnd/>
            <a:tailEnd/>
          </a:ln>
        </p:spPr>
        <p:txBody>
          <a:bodyPr/>
          <a:lstStyle/>
          <a:p>
            <a:pPr marL="342900" indent="-342900" defTabSz="457200">
              <a:spcBef>
                <a:spcPct val="20000"/>
              </a:spcBef>
              <a:buFont typeface="Arial" pitchFamily="34" charset="0"/>
              <a:buChar char="•"/>
            </a:pPr>
            <a:r>
              <a:rPr lang="en-US" sz="3200" dirty="0">
                <a:latin typeface="HelveticaNeueLT Std"/>
                <a:ea typeface="HelveticaNeueLT Std"/>
                <a:cs typeface="HelveticaNeueLT Std"/>
              </a:rPr>
              <a:t>Create offers that capture their imagination and exceed their expectations</a:t>
            </a:r>
            <a:r>
              <a:rPr lang="en-US" sz="3200" dirty="0" smtClean="0">
                <a:latin typeface="HelveticaNeueLT Std"/>
                <a:ea typeface="HelveticaNeueLT Std"/>
                <a:cs typeface="HelveticaNeueLT Std"/>
              </a:rPr>
              <a:t>.</a:t>
            </a:r>
          </a:p>
          <a:p>
            <a:pPr marL="800100" lvl="1" indent="-342900" defTabSz="457200">
              <a:spcBef>
                <a:spcPct val="20000"/>
              </a:spcBef>
              <a:buFont typeface="Arial" pitchFamily="34" charset="0"/>
              <a:buChar char="•"/>
            </a:pPr>
            <a:r>
              <a:rPr lang="en-US" sz="3200" dirty="0" smtClean="0">
                <a:latin typeface="HelveticaNeueLT Std"/>
                <a:ea typeface="HelveticaNeueLT Std"/>
                <a:cs typeface="HelveticaNeueLT Std"/>
              </a:rPr>
              <a:t>Free Downloads</a:t>
            </a:r>
          </a:p>
          <a:p>
            <a:pPr marL="800100" lvl="1" indent="-342900" defTabSz="457200">
              <a:spcBef>
                <a:spcPct val="20000"/>
              </a:spcBef>
              <a:buFont typeface="Arial" pitchFamily="34" charset="0"/>
              <a:buChar char="•"/>
            </a:pPr>
            <a:r>
              <a:rPr lang="en-US" sz="3200" dirty="0" smtClean="0">
                <a:latin typeface="HelveticaNeueLT Std"/>
                <a:ea typeface="HelveticaNeueLT Std"/>
                <a:cs typeface="HelveticaNeueLT Std"/>
              </a:rPr>
              <a:t>Case studies</a:t>
            </a:r>
          </a:p>
          <a:p>
            <a:pPr marL="800100" lvl="1" indent="-342900" defTabSz="457200">
              <a:spcBef>
                <a:spcPct val="20000"/>
              </a:spcBef>
              <a:buFont typeface="Arial" pitchFamily="34" charset="0"/>
              <a:buChar char="•"/>
            </a:pPr>
            <a:r>
              <a:rPr lang="en-US" sz="3200" dirty="0" smtClean="0">
                <a:latin typeface="HelveticaNeueLT Std"/>
                <a:ea typeface="HelveticaNeueLT Std"/>
                <a:cs typeface="HelveticaNeueLT Std"/>
              </a:rPr>
              <a:t>Executive Summaries</a:t>
            </a:r>
            <a:endParaRPr lang="en-US" sz="3200" dirty="0">
              <a:latin typeface="HelveticaNeueLT Std"/>
              <a:ea typeface="HelveticaNeueLT Std"/>
              <a:cs typeface="HelveticaNeueLT Std"/>
            </a:endParaRPr>
          </a:p>
          <a:p>
            <a:pPr marL="342900" indent="-342900" defTabSz="457200">
              <a:spcBef>
                <a:spcPct val="20000"/>
              </a:spcBef>
              <a:buFont typeface="Arial" pitchFamily="34" charset="0"/>
              <a:buChar char="•"/>
            </a:pPr>
            <a:endParaRPr lang="en-US" sz="3200" dirty="0">
              <a:latin typeface="HelveticaNeueLT Std"/>
              <a:ea typeface="HelveticaNeueLT Std"/>
              <a:cs typeface="HelveticaNeueLT Std"/>
            </a:endParaRPr>
          </a:p>
        </p:txBody>
      </p:sp>
      <p:sp>
        <p:nvSpPr>
          <p:cNvPr id="31750" name="Content Placeholder 5"/>
          <p:cNvSpPr txBox="1">
            <a:spLocks/>
          </p:cNvSpPr>
          <p:nvPr/>
        </p:nvSpPr>
        <p:spPr bwMode="auto">
          <a:xfrm>
            <a:off x="381000" y="6324600"/>
            <a:ext cx="7010400" cy="411163"/>
          </a:xfrm>
          <a:prstGeom prst="rect">
            <a:avLst/>
          </a:prstGeom>
          <a:noFill/>
          <a:ln w="9525">
            <a:noFill/>
            <a:miter lim="800000"/>
            <a:headEnd/>
            <a:tailEnd/>
          </a:ln>
        </p:spPr>
        <p:txBody>
          <a:bodyPr/>
          <a:lstStyle/>
          <a:p>
            <a:pPr marL="342900" indent="-342900" defTabSz="457200">
              <a:spcBef>
                <a:spcPct val="20000"/>
              </a:spcBef>
              <a:buFont typeface="Arial" pitchFamily="34" charset="0"/>
              <a:buNone/>
            </a:pPr>
            <a:endParaRPr lang="en-US" sz="1600" dirty="0">
              <a:latin typeface="HelveticaNeueLT Std"/>
              <a:ea typeface="HelveticaNeueLT Std"/>
              <a:cs typeface="HelveticaNeueLT Std"/>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Engage Through Technology</a:t>
            </a:r>
          </a:p>
        </p:txBody>
      </p:sp>
      <p:pic>
        <p:nvPicPr>
          <p:cNvPr id="32771" name="Content Placeholder 3" descr="8399337241_7c6a75ca71_o.png"/>
          <p:cNvPicPr>
            <a:picLocks noGrp="1" noChangeAspect="1"/>
          </p:cNvPicPr>
          <p:nvPr>
            <p:ph idx="1"/>
          </p:nvPr>
        </p:nvPicPr>
        <p:blipFill>
          <a:blip r:embed="rId3" cstate="print"/>
          <a:srcRect/>
          <a:stretch>
            <a:fillRect/>
          </a:stretch>
        </p:blipFill>
        <p:spPr>
          <a:xfrm>
            <a:off x="1554163" y="1600200"/>
            <a:ext cx="6035675" cy="45259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1"/>
            <a:ext cx="8229600" cy="838200"/>
          </a:xfrm>
        </p:spPr>
        <p:txBody>
          <a:bodyPr/>
          <a:lstStyle/>
          <a:p>
            <a:r>
              <a:rPr lang="en-US" dirty="0" smtClean="0"/>
              <a:t>Use Technology To Engage Members</a:t>
            </a:r>
          </a:p>
        </p:txBody>
      </p:sp>
      <p:sp>
        <p:nvSpPr>
          <p:cNvPr id="33795" name="Content Placeholder 2"/>
          <p:cNvSpPr>
            <a:spLocks noGrp="1"/>
          </p:cNvSpPr>
          <p:nvPr>
            <p:ph idx="1"/>
          </p:nvPr>
        </p:nvSpPr>
        <p:spPr>
          <a:xfrm>
            <a:off x="609600" y="1447800"/>
            <a:ext cx="8229600" cy="5181600"/>
          </a:xfrm>
        </p:spPr>
        <p:txBody>
          <a:bodyPr/>
          <a:lstStyle/>
          <a:p>
            <a:pPr>
              <a:buFont typeface="Arial" pitchFamily="34" charset="0"/>
              <a:buNone/>
            </a:pPr>
            <a:endParaRPr lang="en-US" sz="4000" i="1" dirty="0" smtClean="0"/>
          </a:p>
          <a:p>
            <a:pPr>
              <a:buFont typeface="Arial" pitchFamily="34" charset="0"/>
              <a:buNone/>
            </a:pPr>
            <a:r>
              <a:rPr lang="en-US" sz="4000" i="1" dirty="0" smtClean="0"/>
              <a:t>Technology is something to embrace as yet another way to deliver value and customer service.</a:t>
            </a:r>
          </a:p>
          <a:p>
            <a:pPr>
              <a:buFont typeface="Arial" pitchFamily="34" charset="0"/>
              <a:buNone/>
            </a:pPr>
            <a:endParaRPr lang="en-US" sz="4400" i="1" dirty="0" smtClean="0"/>
          </a:p>
          <a:p>
            <a:pPr marL="342900" lvl="1" indent="-342900">
              <a:buFont typeface="Arial" pitchFamily="34" charset="0"/>
              <a:buNone/>
            </a:pPr>
            <a:r>
              <a:rPr lang="en-US" sz="1600" i="1" dirty="0" smtClean="0"/>
              <a:t>The End of Membership as We Know It: Building the Fortune-Flipping, Must-Have Association of the Next Century</a:t>
            </a:r>
            <a:r>
              <a:rPr lang="en-US" sz="1600" dirty="0" smtClean="0"/>
              <a:t> by Sarah L. </a:t>
            </a:r>
            <a:r>
              <a:rPr lang="en-US" sz="1600" dirty="0" err="1" smtClean="0"/>
              <a:t>Sladek</a:t>
            </a:r>
            <a:r>
              <a:rPr lang="en-US" sz="1600" dirty="0" smtClean="0"/>
              <a:t>, Published by ASAE (2011)</a:t>
            </a:r>
          </a:p>
          <a:p>
            <a:endParaRPr lang="en-US" sz="12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Collaborate Site</a:t>
            </a:r>
            <a:endParaRPr lang="en-US" dirty="0"/>
          </a:p>
        </p:txBody>
      </p:sp>
      <p:pic>
        <p:nvPicPr>
          <p:cNvPr id="1027" name="Picture 3"/>
          <p:cNvPicPr>
            <a:picLocks noChangeAspect="1" noChangeArrowheads="1"/>
          </p:cNvPicPr>
          <p:nvPr/>
        </p:nvPicPr>
        <p:blipFill>
          <a:blip r:embed="rId3" cstate="print"/>
          <a:srcRect l="22255" t="10417" r="21523" b="6250"/>
          <a:stretch>
            <a:fillRect/>
          </a:stretch>
        </p:blipFill>
        <p:spPr bwMode="auto">
          <a:xfrm>
            <a:off x="838200" y="1270000"/>
            <a:ext cx="6522720" cy="54356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Mobile App</a:t>
            </a:r>
            <a:endParaRPr lang="en-US" dirty="0"/>
          </a:p>
        </p:txBody>
      </p:sp>
      <p:pic>
        <p:nvPicPr>
          <p:cNvPr id="4" name="Picture 4"/>
          <p:cNvPicPr>
            <a:picLocks noChangeAspect="1" noChangeArrowheads="1"/>
          </p:cNvPicPr>
          <p:nvPr/>
        </p:nvPicPr>
        <p:blipFill>
          <a:blip r:embed="rId3" cstate="print"/>
          <a:srcRect l="32908" t="6746" r="33236" b="12897"/>
          <a:stretch>
            <a:fillRect/>
          </a:stretch>
        </p:blipFill>
        <p:spPr bwMode="auto">
          <a:xfrm>
            <a:off x="238212" y="1417654"/>
            <a:ext cx="2860587" cy="3817257"/>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l="32350" t="6548" r="33236" b="12500"/>
          <a:stretch>
            <a:fillRect/>
          </a:stretch>
        </p:blipFill>
        <p:spPr bwMode="auto">
          <a:xfrm>
            <a:off x="3171369" y="2737114"/>
            <a:ext cx="2951295" cy="3903172"/>
          </a:xfrm>
          <a:prstGeom prst="rect">
            <a:avLst/>
          </a:prstGeom>
          <a:noFill/>
          <a:ln w="9525">
            <a:noFill/>
            <a:miter lim="800000"/>
            <a:headEnd/>
            <a:tailEnd/>
          </a:ln>
          <a:effectLst/>
        </p:spPr>
      </p:pic>
      <p:pic>
        <p:nvPicPr>
          <p:cNvPr id="6" name="Picture 3"/>
          <p:cNvPicPr>
            <a:picLocks noChangeAspect="1" noChangeArrowheads="1"/>
          </p:cNvPicPr>
          <p:nvPr/>
        </p:nvPicPr>
        <p:blipFill>
          <a:blip r:embed="rId5" cstate="print"/>
          <a:srcRect l="33019" t="7143" r="33236" b="14881"/>
          <a:stretch>
            <a:fillRect/>
          </a:stretch>
        </p:blipFill>
        <p:spPr bwMode="auto">
          <a:xfrm>
            <a:off x="6204729" y="1529424"/>
            <a:ext cx="2852187" cy="3705487"/>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Associations Now</a:t>
            </a:r>
            <a:endParaRPr lang="en-US" dirty="0"/>
          </a:p>
        </p:txBody>
      </p:sp>
      <p:pic>
        <p:nvPicPr>
          <p:cNvPr id="2051" name="Picture 3"/>
          <p:cNvPicPr>
            <a:picLocks noChangeAspect="1" noChangeArrowheads="1"/>
          </p:cNvPicPr>
          <p:nvPr/>
        </p:nvPicPr>
        <p:blipFill>
          <a:blip r:embed="rId3" cstate="print"/>
          <a:srcRect l="21083" t="29167" r="57833" b="6250"/>
          <a:stretch>
            <a:fillRect/>
          </a:stretch>
        </p:blipFill>
        <p:spPr bwMode="auto">
          <a:xfrm>
            <a:off x="304800" y="1371599"/>
            <a:ext cx="3048000" cy="5249333"/>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l="26940" t="17708" r="28550" b="6250"/>
          <a:stretch>
            <a:fillRect/>
          </a:stretch>
        </p:blipFill>
        <p:spPr bwMode="auto">
          <a:xfrm>
            <a:off x="3733800" y="1447800"/>
            <a:ext cx="4918553" cy="4724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8438" y="55563"/>
            <a:ext cx="8488362" cy="1143000"/>
          </a:xfrm>
        </p:spPr>
        <p:txBody>
          <a:bodyPr/>
          <a:lstStyle/>
          <a:p>
            <a:pPr eaLnBrk="1" hangingPunct="1"/>
            <a:r>
              <a:rPr lang="en-US" dirty="0" smtClean="0">
                <a:cs typeface="Arial" pitchFamily="34" charset="0"/>
              </a:rPr>
              <a:t>Trends Impacting Associations </a:t>
            </a:r>
            <a:r>
              <a:rPr lang="en-US" dirty="0" smtClean="0"/>
              <a:t>*</a:t>
            </a:r>
          </a:p>
        </p:txBody>
      </p:sp>
      <p:sp>
        <p:nvSpPr>
          <p:cNvPr id="4" name="TextBox 3"/>
          <p:cNvSpPr txBox="1"/>
          <p:nvPr/>
        </p:nvSpPr>
        <p:spPr>
          <a:xfrm>
            <a:off x="198438" y="1376363"/>
            <a:ext cx="2147887" cy="1163637"/>
          </a:xfrm>
          <a:prstGeom prst="rect">
            <a:avLst/>
          </a:prstGeom>
          <a:noFill/>
        </p:spPr>
        <p:txBody>
          <a:bodyPr>
            <a:spAutoFit/>
          </a:bodyPr>
          <a:lstStyle/>
          <a:p>
            <a:pPr marL="342900" indent="-342900" algn="ctr" defTabSz="977900">
              <a:lnSpc>
                <a:spcPct val="90000"/>
              </a:lnSpc>
              <a:spcBef>
                <a:spcPts val="2200"/>
              </a:spcBef>
              <a:spcAft>
                <a:spcPct val="35000"/>
              </a:spcAft>
              <a:buClr>
                <a:srgbClr val="4A606E"/>
              </a:buClr>
              <a:buSzPct val="90000"/>
              <a:defRPr/>
            </a:pPr>
            <a:r>
              <a:rPr lang="en-US" sz="2400" dirty="0">
                <a:solidFill>
                  <a:prstClr val="black"/>
                </a:solidFill>
                <a:latin typeface="HelveticaNeueLT Std"/>
                <a:cs typeface="+mn-cs"/>
              </a:rPr>
              <a:t>Demographic Shifts</a:t>
            </a:r>
          </a:p>
          <a:p>
            <a:pPr fontAlgn="auto">
              <a:spcBef>
                <a:spcPts val="0"/>
              </a:spcBef>
              <a:spcAft>
                <a:spcPts val="0"/>
              </a:spcAft>
              <a:defRPr/>
            </a:pPr>
            <a:endParaRPr lang="en-US" dirty="0">
              <a:latin typeface="+mn-lt"/>
              <a:cs typeface="+mn-cs"/>
            </a:endParaRPr>
          </a:p>
        </p:txBody>
      </p:sp>
      <p:sp>
        <p:nvSpPr>
          <p:cNvPr id="8196" name="TextBox 4"/>
          <p:cNvSpPr txBox="1">
            <a:spLocks noChangeArrowheads="1"/>
          </p:cNvSpPr>
          <p:nvPr/>
        </p:nvSpPr>
        <p:spPr bwMode="auto">
          <a:xfrm>
            <a:off x="198438" y="3190875"/>
            <a:ext cx="2435225" cy="738188"/>
          </a:xfrm>
          <a:prstGeom prst="rect">
            <a:avLst/>
          </a:prstGeom>
          <a:noFill/>
          <a:ln w="9525">
            <a:noFill/>
            <a:miter lim="800000"/>
            <a:headEnd/>
            <a:tailEnd/>
          </a:ln>
        </p:spPr>
        <p:txBody>
          <a:bodyPr>
            <a:spAutoFit/>
          </a:bodyPr>
          <a:lstStyle/>
          <a:p>
            <a:r>
              <a:rPr lang="en-US" sz="2400">
                <a:solidFill>
                  <a:srgbClr val="000000"/>
                </a:solidFill>
                <a:latin typeface="HelveticaNeueLT Std"/>
              </a:rPr>
              <a:t>Sector Blurring</a:t>
            </a:r>
          </a:p>
          <a:p>
            <a:endParaRPr lang="en-US">
              <a:latin typeface="Calibri" pitchFamily="34" charset="0"/>
            </a:endParaRPr>
          </a:p>
        </p:txBody>
      </p:sp>
      <p:sp>
        <p:nvSpPr>
          <p:cNvPr id="8197" name="TextBox 5"/>
          <p:cNvSpPr txBox="1">
            <a:spLocks noChangeArrowheads="1"/>
          </p:cNvSpPr>
          <p:nvPr/>
        </p:nvSpPr>
        <p:spPr bwMode="auto">
          <a:xfrm>
            <a:off x="198438" y="4676775"/>
            <a:ext cx="2614612" cy="461963"/>
          </a:xfrm>
          <a:prstGeom prst="rect">
            <a:avLst/>
          </a:prstGeom>
          <a:noFill/>
          <a:ln w="9525">
            <a:noFill/>
            <a:miter lim="800000"/>
            <a:headEnd/>
            <a:tailEnd/>
          </a:ln>
        </p:spPr>
        <p:txBody>
          <a:bodyPr>
            <a:spAutoFit/>
          </a:bodyPr>
          <a:lstStyle/>
          <a:p>
            <a:r>
              <a:rPr lang="en-US" sz="2400">
                <a:solidFill>
                  <a:srgbClr val="000000"/>
                </a:solidFill>
                <a:latin typeface="HelveticaNeueLT Std"/>
              </a:rPr>
              <a:t>Volunteerism</a:t>
            </a:r>
            <a:endParaRPr lang="en-US">
              <a:latin typeface="HelveticaNeueLT Std"/>
            </a:endParaRPr>
          </a:p>
        </p:txBody>
      </p:sp>
      <p:sp>
        <p:nvSpPr>
          <p:cNvPr id="8198" name="TextBox 6"/>
          <p:cNvSpPr txBox="1">
            <a:spLocks noChangeArrowheads="1"/>
          </p:cNvSpPr>
          <p:nvPr/>
        </p:nvSpPr>
        <p:spPr bwMode="auto">
          <a:xfrm>
            <a:off x="4959350" y="1376363"/>
            <a:ext cx="1838325" cy="1108075"/>
          </a:xfrm>
          <a:prstGeom prst="rect">
            <a:avLst/>
          </a:prstGeom>
          <a:noFill/>
          <a:ln w="9525">
            <a:noFill/>
            <a:miter lim="800000"/>
            <a:headEnd/>
            <a:tailEnd/>
          </a:ln>
        </p:spPr>
        <p:txBody>
          <a:bodyPr>
            <a:spAutoFit/>
          </a:bodyPr>
          <a:lstStyle/>
          <a:p>
            <a:pPr algn="ctr"/>
            <a:r>
              <a:rPr lang="en-US" sz="2400">
                <a:solidFill>
                  <a:srgbClr val="000000"/>
                </a:solidFill>
                <a:latin typeface="HelveticaNeueLT Std"/>
              </a:rPr>
              <a:t>Technology Advances</a:t>
            </a:r>
          </a:p>
          <a:p>
            <a:endParaRPr lang="en-US">
              <a:latin typeface="Calibri" pitchFamily="34" charset="0"/>
            </a:endParaRPr>
          </a:p>
        </p:txBody>
      </p:sp>
      <p:sp>
        <p:nvSpPr>
          <p:cNvPr id="8199" name="TextBox 7"/>
          <p:cNvSpPr txBox="1">
            <a:spLocks noChangeArrowheads="1"/>
          </p:cNvSpPr>
          <p:nvPr/>
        </p:nvSpPr>
        <p:spPr bwMode="auto">
          <a:xfrm>
            <a:off x="5148263" y="2914650"/>
            <a:ext cx="2027237" cy="1477963"/>
          </a:xfrm>
          <a:prstGeom prst="rect">
            <a:avLst/>
          </a:prstGeom>
          <a:noFill/>
          <a:ln w="9525">
            <a:noFill/>
            <a:miter lim="800000"/>
            <a:headEnd/>
            <a:tailEnd/>
          </a:ln>
        </p:spPr>
        <p:txBody>
          <a:bodyPr>
            <a:spAutoFit/>
          </a:bodyPr>
          <a:lstStyle/>
          <a:p>
            <a:r>
              <a:rPr lang="en-US" sz="2400">
                <a:solidFill>
                  <a:srgbClr val="000000"/>
                </a:solidFill>
                <a:latin typeface="HelveticaNeueLT Std"/>
              </a:rPr>
              <a:t>Networks Organize/ Enable</a:t>
            </a:r>
          </a:p>
          <a:p>
            <a:endParaRPr lang="en-US">
              <a:latin typeface="Calibri" pitchFamily="34" charset="0"/>
            </a:endParaRPr>
          </a:p>
        </p:txBody>
      </p:sp>
      <p:sp>
        <p:nvSpPr>
          <p:cNvPr id="10" name="Oval 9"/>
          <p:cNvSpPr/>
          <p:nvPr/>
        </p:nvSpPr>
        <p:spPr>
          <a:xfrm>
            <a:off x="2667000" y="1376311"/>
            <a:ext cx="1365250" cy="1238250"/>
          </a:xfrm>
          <a:prstGeom prst="ellipse">
            <a:avLst/>
          </a:prstGeom>
          <a:gradFill rotWithShape="1">
            <a:gsLst>
              <a:gs pos="0">
                <a:srgbClr val="95AEB1">
                  <a:tint val="100000"/>
                  <a:shade val="60000"/>
                  <a:satMod val="130000"/>
                </a:srgbClr>
              </a:gs>
              <a:gs pos="100000">
                <a:srgbClr val="95AEB1">
                  <a:tint val="100000"/>
                  <a:shade val="94000"/>
                  <a:satMod val="135000"/>
                </a:srgbClr>
              </a:gs>
            </a:gsLst>
            <a:path path="circle">
              <a:fillToRect l="100000" t="100000" r="100000" b="100000"/>
            </a:path>
          </a:gradFill>
          <a:ln w="19050" cap="flat" cmpd="sng" algn="ctr">
            <a:solidFill>
              <a:srgbClr val="95AEB1">
                <a:shade val="95000"/>
                <a:satMod val="105000"/>
              </a:srgbClr>
            </a:solidFill>
            <a:prstDash val="solid"/>
          </a:ln>
          <a:effectLst/>
        </p:spPr>
        <p:txBody>
          <a:bodyPr anchor="ctr"/>
          <a:lstStyle/>
          <a:p>
            <a:pPr algn="ctr" fontAlgn="auto">
              <a:spcBef>
                <a:spcPts val="0"/>
              </a:spcBef>
              <a:spcAft>
                <a:spcPts val="0"/>
              </a:spcAft>
              <a:defRPr/>
            </a:pPr>
            <a:endParaRPr lang="en-US" kern="0" dirty="0">
              <a:solidFill>
                <a:sysClr val="windowText" lastClr="000000"/>
              </a:solidFill>
              <a:latin typeface="Century Gothic"/>
              <a:cs typeface="+mn-cs"/>
            </a:endParaRPr>
          </a:p>
        </p:txBody>
      </p:sp>
      <p:sp>
        <p:nvSpPr>
          <p:cNvPr id="12" name="Oval 11"/>
          <p:cNvSpPr/>
          <p:nvPr/>
        </p:nvSpPr>
        <p:spPr>
          <a:xfrm>
            <a:off x="2633663" y="2914650"/>
            <a:ext cx="1365250" cy="1238250"/>
          </a:xfrm>
          <a:prstGeom prst="ellipse">
            <a:avLst/>
          </a:prstGeom>
          <a:solidFill>
            <a:srgbClr val="92D050"/>
          </a:solidFill>
          <a:ln w="19050" cap="flat" cmpd="sng" algn="ctr">
            <a:solidFill>
              <a:srgbClr val="92D050"/>
            </a:solidFill>
            <a:prstDash val="solid"/>
          </a:ln>
          <a:effectLst/>
        </p:spPr>
        <p:txBody>
          <a:bodyPr anchor="ctr"/>
          <a:lstStyle/>
          <a:p>
            <a:pPr algn="ctr" fontAlgn="auto">
              <a:spcBef>
                <a:spcPts val="0"/>
              </a:spcBef>
              <a:spcAft>
                <a:spcPts val="0"/>
              </a:spcAft>
              <a:defRPr/>
            </a:pPr>
            <a:endParaRPr lang="en-US" kern="0" dirty="0">
              <a:solidFill>
                <a:sysClr val="windowText" lastClr="000000"/>
              </a:solidFill>
              <a:latin typeface="Century Gothic"/>
              <a:cs typeface="+mn-cs"/>
            </a:endParaRPr>
          </a:p>
        </p:txBody>
      </p:sp>
      <p:sp>
        <p:nvSpPr>
          <p:cNvPr id="14" name="Oval 13"/>
          <p:cNvSpPr/>
          <p:nvPr/>
        </p:nvSpPr>
        <p:spPr>
          <a:xfrm>
            <a:off x="2633663" y="4362450"/>
            <a:ext cx="1365250" cy="1238250"/>
          </a:xfrm>
          <a:prstGeom prst="ellipse">
            <a:avLst/>
          </a:prstGeom>
          <a:solidFill>
            <a:srgbClr val="776A5B">
              <a:lumMod val="60000"/>
              <a:lumOff val="40000"/>
            </a:srgbClr>
          </a:solidFill>
          <a:ln w="19050" cap="flat" cmpd="sng" algn="ctr">
            <a:solidFill>
              <a:srgbClr val="776A5B">
                <a:lumMod val="60000"/>
                <a:lumOff val="40000"/>
              </a:srgbClr>
            </a:solidFill>
            <a:prstDash val="solid"/>
          </a:ln>
          <a:effectLst/>
        </p:spPr>
        <p:txBody>
          <a:bodyPr anchor="ctr"/>
          <a:lstStyle/>
          <a:p>
            <a:pPr algn="ctr" fontAlgn="auto">
              <a:spcBef>
                <a:spcPts val="0"/>
              </a:spcBef>
              <a:spcAft>
                <a:spcPts val="0"/>
              </a:spcAft>
              <a:defRPr/>
            </a:pPr>
            <a:endParaRPr lang="en-US" kern="0" dirty="0">
              <a:solidFill>
                <a:srgbClr val="776A5B">
                  <a:lumMod val="60000"/>
                  <a:lumOff val="40000"/>
                </a:srgbClr>
              </a:solidFill>
              <a:latin typeface="Century Gothic"/>
              <a:cs typeface="+mn-cs"/>
            </a:endParaRPr>
          </a:p>
        </p:txBody>
      </p:sp>
      <p:sp>
        <p:nvSpPr>
          <p:cNvPr id="16" name="Oval 15"/>
          <p:cNvSpPr/>
          <p:nvPr/>
        </p:nvSpPr>
        <p:spPr>
          <a:xfrm>
            <a:off x="7110413" y="1376363"/>
            <a:ext cx="1365250" cy="1238250"/>
          </a:xfrm>
          <a:prstGeom prst="ellipse">
            <a:avLst/>
          </a:prstGeom>
          <a:solidFill>
            <a:srgbClr val="FFFF00"/>
          </a:solidFill>
          <a:ln w="19050" cap="flat" cmpd="sng" algn="ctr">
            <a:solidFill>
              <a:srgbClr val="FFFF00"/>
            </a:solidFill>
            <a:prstDash val="solid"/>
          </a:ln>
          <a:effectLst/>
        </p:spPr>
        <p:txBody>
          <a:bodyPr anchor="ctr"/>
          <a:lstStyle/>
          <a:p>
            <a:pPr algn="ctr" fontAlgn="auto">
              <a:spcBef>
                <a:spcPts val="0"/>
              </a:spcBef>
              <a:spcAft>
                <a:spcPts val="0"/>
              </a:spcAft>
              <a:defRPr/>
            </a:pPr>
            <a:endParaRPr lang="en-US" kern="0" dirty="0">
              <a:solidFill>
                <a:srgbClr val="776A5B">
                  <a:lumMod val="60000"/>
                  <a:lumOff val="40000"/>
                </a:srgbClr>
              </a:solidFill>
              <a:latin typeface="Century Gothic"/>
              <a:cs typeface="+mn-cs"/>
            </a:endParaRPr>
          </a:p>
        </p:txBody>
      </p:sp>
      <p:sp>
        <p:nvSpPr>
          <p:cNvPr id="18" name="Oval 17"/>
          <p:cNvSpPr/>
          <p:nvPr/>
        </p:nvSpPr>
        <p:spPr>
          <a:xfrm>
            <a:off x="7110413" y="2914650"/>
            <a:ext cx="1365250" cy="1238250"/>
          </a:xfrm>
          <a:prstGeom prst="ellipse">
            <a:avLst/>
          </a:prstGeom>
          <a:solidFill>
            <a:srgbClr val="00B0F0"/>
          </a:solidFill>
          <a:ln w="19050" cap="flat" cmpd="sng" algn="ctr">
            <a:solidFill>
              <a:srgbClr val="00B0F0"/>
            </a:solidFill>
            <a:prstDash val="solid"/>
          </a:ln>
          <a:effectLst/>
        </p:spPr>
        <p:txBody>
          <a:bodyPr anchor="ctr"/>
          <a:lstStyle/>
          <a:p>
            <a:pPr algn="ctr" fontAlgn="auto">
              <a:spcBef>
                <a:spcPts val="0"/>
              </a:spcBef>
              <a:spcAft>
                <a:spcPts val="0"/>
              </a:spcAft>
              <a:defRPr/>
            </a:pPr>
            <a:endParaRPr lang="en-US" kern="0" dirty="0">
              <a:solidFill>
                <a:srgbClr val="776A5B">
                  <a:lumMod val="60000"/>
                  <a:lumOff val="40000"/>
                </a:srgbClr>
              </a:solidFill>
              <a:latin typeface="Century Gothic"/>
              <a:cs typeface="+mn-cs"/>
            </a:endParaRPr>
          </a:p>
        </p:txBody>
      </p:sp>
      <p:sp>
        <p:nvSpPr>
          <p:cNvPr id="8207" name="TextBox 18"/>
          <p:cNvSpPr txBox="1">
            <a:spLocks noChangeArrowheads="1"/>
          </p:cNvSpPr>
          <p:nvPr/>
        </p:nvSpPr>
        <p:spPr bwMode="auto">
          <a:xfrm>
            <a:off x="-119063" y="5754688"/>
            <a:ext cx="7912101" cy="923925"/>
          </a:xfrm>
          <a:prstGeom prst="rect">
            <a:avLst/>
          </a:prstGeom>
          <a:noFill/>
          <a:ln w="9525">
            <a:noFill/>
            <a:miter lim="800000"/>
            <a:headEnd/>
            <a:tailEnd/>
          </a:ln>
        </p:spPr>
        <p:txBody>
          <a:bodyPr>
            <a:spAutoFit/>
          </a:bodyPr>
          <a:lstStyle/>
          <a:p>
            <a:pPr algn="ctr"/>
            <a:r>
              <a:rPr lang="en-US" i="1" dirty="0">
                <a:solidFill>
                  <a:srgbClr val="DA5926"/>
                </a:solidFill>
                <a:latin typeface="HelveticaNeueLT Std"/>
              </a:rPr>
              <a:t>*Adapted from Convergence: How five trends will reshape the social sector, </a:t>
            </a:r>
          </a:p>
          <a:p>
            <a:pPr algn="ctr"/>
            <a:r>
              <a:rPr lang="en-US" i="1" dirty="0">
                <a:solidFill>
                  <a:srgbClr val="DA5926"/>
                </a:solidFill>
                <a:latin typeface="HelveticaNeueLT Std"/>
              </a:rPr>
              <a:t>The James Irvine Foundation and La </a:t>
            </a:r>
            <a:r>
              <a:rPr lang="en-US" i="1" dirty="0" err="1">
                <a:solidFill>
                  <a:srgbClr val="DA5926"/>
                </a:solidFill>
                <a:latin typeface="HelveticaNeueLT Std"/>
              </a:rPr>
              <a:t>Piana</a:t>
            </a:r>
            <a:r>
              <a:rPr lang="en-US" i="1" dirty="0">
                <a:solidFill>
                  <a:srgbClr val="DA5926"/>
                </a:solidFill>
                <a:latin typeface="HelveticaNeueLT Std"/>
              </a:rPr>
              <a:t> Consulting, November 2009</a:t>
            </a: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p:cNvPicPr>
            <a:picLocks noChangeAspect="1" noChangeArrowheads="1"/>
          </p:cNvPicPr>
          <p:nvPr/>
        </p:nvPicPr>
        <p:blipFill>
          <a:blip r:embed="rId3" cstate="print"/>
          <a:srcRect/>
          <a:stretch>
            <a:fillRect/>
          </a:stretch>
        </p:blipFill>
        <p:spPr bwMode="auto">
          <a:xfrm>
            <a:off x="838200" y="1371600"/>
            <a:ext cx="6629400" cy="4579938"/>
          </a:xfrm>
          <a:prstGeom prst="rect">
            <a:avLst/>
          </a:prstGeom>
          <a:noFill/>
          <a:ln w="9525">
            <a:noFill/>
            <a:miter lim="800000"/>
            <a:headEnd/>
            <a:tailEnd/>
          </a:ln>
        </p:spPr>
      </p:pic>
      <p:sp>
        <p:nvSpPr>
          <p:cNvPr id="5" name="TextBox 4"/>
          <p:cNvSpPr txBox="1"/>
          <p:nvPr/>
        </p:nvSpPr>
        <p:spPr>
          <a:xfrm>
            <a:off x="304800" y="304800"/>
            <a:ext cx="8458200" cy="769441"/>
          </a:xfrm>
          <a:prstGeom prst="rect">
            <a:avLst/>
          </a:prstGeom>
          <a:noFill/>
        </p:spPr>
        <p:txBody>
          <a:bodyPr wrap="square" rtlCol="0">
            <a:spAutoFit/>
          </a:bodyPr>
          <a:lstStyle/>
          <a:p>
            <a:pPr algn="ctr" eaLnBrk="1" hangingPunct="1">
              <a:buFont typeface="Arial" pitchFamily="34" charset="0"/>
              <a:buNone/>
            </a:pPr>
            <a:r>
              <a:rPr lang="en-US" sz="4400" dirty="0" smtClean="0">
                <a:solidFill>
                  <a:schemeClr val="bg1"/>
                </a:solidFill>
                <a:latin typeface="HelveticaNeueLT Std"/>
                <a:ea typeface="MS PGothic" pitchFamily="34" charset="-128"/>
              </a:rPr>
              <a:t>Engage Through Volunteering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28600" y="274638"/>
            <a:ext cx="8686800" cy="868362"/>
          </a:xfrm>
        </p:spPr>
        <p:txBody>
          <a:bodyPr/>
          <a:lstStyle/>
          <a:p>
            <a:r>
              <a:rPr lang="en-US" sz="4800" dirty="0" smtClean="0"/>
              <a:t>Patterns of Volunteering</a:t>
            </a:r>
          </a:p>
        </p:txBody>
      </p:sp>
      <p:graphicFrame>
        <p:nvGraphicFramePr>
          <p:cNvPr id="4" name="Content Placeholder 3"/>
          <p:cNvGraphicFramePr>
            <a:graphicFrameLocks noGrp="1"/>
          </p:cNvGraphicFramePr>
          <p:nvPr>
            <p:ph sz="quarter" idx="1"/>
          </p:nvPr>
        </p:nvGraphicFramePr>
        <p:xfrm>
          <a:off x="228600" y="990600"/>
          <a:ext cx="850392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35844" name="TextBox 4"/>
          <p:cNvSpPr txBox="1">
            <a:spLocks noChangeArrowheads="1"/>
          </p:cNvSpPr>
          <p:nvPr/>
        </p:nvSpPr>
        <p:spPr bwMode="auto">
          <a:xfrm>
            <a:off x="533400" y="6172200"/>
            <a:ext cx="6324600" cy="677863"/>
          </a:xfrm>
          <a:prstGeom prst="rect">
            <a:avLst/>
          </a:prstGeom>
          <a:noFill/>
          <a:ln w="9525">
            <a:noFill/>
            <a:miter lim="800000"/>
            <a:headEnd/>
            <a:tailEnd/>
          </a:ln>
        </p:spPr>
        <p:txBody>
          <a:bodyPr>
            <a:spAutoFit/>
          </a:bodyPr>
          <a:lstStyle/>
          <a:p>
            <a:pPr marL="0" lvl="1"/>
            <a:r>
              <a:rPr lang="en-US" sz="2000" i="1" dirty="0">
                <a:ea typeface="MS PGothic" pitchFamily="34" charset="-128"/>
              </a:rPr>
              <a:t>The Decision to Volunteer, ASAE, 2009</a:t>
            </a:r>
          </a:p>
          <a:p>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p:cNvSpPr>
            <a:spLocks noGrp="1"/>
          </p:cNvSpPr>
          <p:nvPr>
            <p:ph type="sldNum" sz="quarter" idx="12"/>
          </p:nvPr>
        </p:nvSpPr>
        <p:spPr bwMode="auto">
          <a:xfrm>
            <a:off x="7010400" y="6381750"/>
            <a:ext cx="2133600" cy="476250"/>
          </a:xfrm>
          <a:noFill/>
          <a:ln>
            <a:miter lim="800000"/>
            <a:headEnd/>
            <a:tailEnd/>
          </a:ln>
        </p:spPr>
        <p:txBody>
          <a:bodyPr vert="horz" wrap="square" lIns="91440" tIns="45720" rIns="91440" bIns="45720" numCol="1" anchor="t" anchorCtr="0" compatLnSpc="1">
            <a:prstTxWarp prst="textNoShape">
              <a:avLst/>
            </a:prstTxWarp>
          </a:bodyPr>
          <a:lstStyle/>
          <a:p>
            <a:fld id="{DF90AC86-51CD-41D1-899B-1783186F82F5}" type="slidenum">
              <a:rPr lang="en-US" sz="1400" smtClean="0">
                <a:ea typeface="MS PGothic" pitchFamily="34" charset="-128"/>
              </a:rPr>
              <a:pPr/>
              <a:t>32</a:t>
            </a:fld>
            <a:endParaRPr lang="en-US" sz="1400" smtClean="0">
              <a:ea typeface="MS PGothic" pitchFamily="34" charset="-128"/>
            </a:endParaRPr>
          </a:p>
        </p:txBody>
      </p:sp>
      <p:sp>
        <p:nvSpPr>
          <p:cNvPr id="36867" name="Text Box 3"/>
          <p:cNvSpPr txBox="1">
            <a:spLocks noChangeArrowheads="1"/>
          </p:cNvSpPr>
          <p:nvPr/>
        </p:nvSpPr>
        <p:spPr bwMode="auto">
          <a:xfrm>
            <a:off x="0" y="228600"/>
            <a:ext cx="8610600" cy="769441"/>
          </a:xfrm>
          <a:prstGeom prst="rect">
            <a:avLst/>
          </a:prstGeom>
          <a:noFill/>
          <a:ln w="9525">
            <a:noFill/>
            <a:miter lim="800000"/>
            <a:headEnd/>
            <a:tailEnd/>
          </a:ln>
        </p:spPr>
        <p:txBody>
          <a:bodyPr wrap="square">
            <a:spAutoFit/>
          </a:bodyPr>
          <a:lstStyle/>
          <a:p>
            <a:pPr algn="ctr">
              <a:spcBef>
                <a:spcPct val="50000"/>
              </a:spcBef>
            </a:pPr>
            <a:r>
              <a:rPr lang="en-US" sz="4400" dirty="0">
                <a:solidFill>
                  <a:schemeClr val="bg1"/>
                </a:solidFill>
                <a:latin typeface="HelveticaNeueLT Std"/>
              </a:rPr>
              <a:t>Typical Levels of Involvement</a:t>
            </a:r>
          </a:p>
        </p:txBody>
      </p:sp>
      <p:graphicFrame>
        <p:nvGraphicFramePr>
          <p:cNvPr id="8" name="Diagram 7"/>
          <p:cNvGraphicFramePr/>
          <p:nvPr/>
        </p:nvGraphicFramePr>
        <p:xfrm>
          <a:off x="1905001" y="1924049"/>
          <a:ext cx="6105525"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7" name="Rectangle 9"/>
          <p:cNvSpPr>
            <a:spLocks noChangeArrowheads="1"/>
          </p:cNvSpPr>
          <p:nvPr/>
        </p:nvSpPr>
        <p:spPr bwMode="auto">
          <a:xfrm>
            <a:off x="1676400" y="1676400"/>
            <a:ext cx="3182281" cy="523220"/>
          </a:xfrm>
          <a:prstGeom prst="rect">
            <a:avLst/>
          </a:prstGeom>
          <a:noFill/>
          <a:ln w="9525">
            <a:noFill/>
            <a:miter lim="800000"/>
            <a:headEnd/>
            <a:tailEnd/>
          </a:ln>
        </p:spPr>
        <p:txBody>
          <a:bodyPr wrap="none">
            <a:spAutoFit/>
          </a:bodyPr>
          <a:lstStyle/>
          <a:p>
            <a:pPr eaLnBrk="0" fontAlgn="auto" hangingPunct="0">
              <a:spcBef>
                <a:spcPct val="30000"/>
              </a:spcBef>
              <a:spcAft>
                <a:spcPts val="0"/>
              </a:spcAft>
              <a:defRPr/>
            </a:pPr>
            <a:r>
              <a:rPr lang="en-US" sz="2800" b="1" dirty="0">
                <a:solidFill>
                  <a:schemeClr val="accent6">
                    <a:lumMod val="75000"/>
                  </a:schemeClr>
                </a:solidFill>
                <a:latin typeface="HelveticaNeueLT Std"/>
                <a:ea typeface="ＭＳ Ｐゴシック"/>
                <a:cs typeface="ＭＳ Ｐゴシック"/>
              </a:rPr>
              <a:t>Governance 6.8%</a:t>
            </a:r>
          </a:p>
        </p:txBody>
      </p:sp>
      <p:sp>
        <p:nvSpPr>
          <p:cNvPr id="8198" name="Rectangle 10"/>
          <p:cNvSpPr>
            <a:spLocks noChangeArrowheads="1"/>
          </p:cNvSpPr>
          <p:nvPr/>
        </p:nvSpPr>
        <p:spPr bwMode="auto">
          <a:xfrm>
            <a:off x="5715000" y="2144713"/>
            <a:ext cx="2961067" cy="523220"/>
          </a:xfrm>
          <a:prstGeom prst="rect">
            <a:avLst/>
          </a:prstGeom>
          <a:noFill/>
          <a:ln w="9525">
            <a:noFill/>
            <a:miter lim="800000"/>
            <a:headEnd/>
            <a:tailEnd/>
          </a:ln>
        </p:spPr>
        <p:txBody>
          <a:bodyPr wrap="none">
            <a:spAutoFit/>
          </a:bodyPr>
          <a:lstStyle/>
          <a:p>
            <a:pPr eaLnBrk="0" fontAlgn="auto" hangingPunct="0">
              <a:spcBef>
                <a:spcPct val="30000"/>
              </a:spcBef>
              <a:spcAft>
                <a:spcPts val="0"/>
              </a:spcAft>
              <a:defRPr/>
            </a:pPr>
            <a:r>
              <a:rPr lang="en-US" sz="2800" b="1" dirty="0">
                <a:solidFill>
                  <a:schemeClr val="accent3">
                    <a:lumMod val="75000"/>
                  </a:schemeClr>
                </a:solidFill>
                <a:latin typeface="HelveticaNeueLT Std"/>
                <a:ea typeface="ＭＳ Ｐゴシック"/>
                <a:cs typeface="ＭＳ Ｐゴシック"/>
              </a:rPr>
              <a:t>Committee 7.8%</a:t>
            </a:r>
          </a:p>
        </p:txBody>
      </p:sp>
      <p:sp>
        <p:nvSpPr>
          <p:cNvPr id="8199" name="Rectangle 11"/>
          <p:cNvSpPr>
            <a:spLocks noChangeArrowheads="1"/>
          </p:cNvSpPr>
          <p:nvPr/>
        </p:nvSpPr>
        <p:spPr bwMode="auto">
          <a:xfrm>
            <a:off x="762000" y="2582863"/>
            <a:ext cx="3124200" cy="584775"/>
          </a:xfrm>
          <a:prstGeom prst="rect">
            <a:avLst/>
          </a:prstGeom>
          <a:noFill/>
          <a:ln w="9525">
            <a:noFill/>
            <a:miter lim="800000"/>
            <a:headEnd/>
            <a:tailEnd/>
          </a:ln>
        </p:spPr>
        <p:txBody>
          <a:bodyPr>
            <a:spAutoFit/>
          </a:bodyPr>
          <a:lstStyle/>
          <a:p>
            <a:pPr fontAlgn="auto">
              <a:spcBef>
                <a:spcPts val="0"/>
              </a:spcBef>
              <a:spcAft>
                <a:spcPts val="0"/>
              </a:spcAft>
              <a:defRPr/>
            </a:pPr>
            <a:r>
              <a:rPr lang="en-US" sz="3200" b="1" dirty="0">
                <a:solidFill>
                  <a:schemeClr val="tx2">
                    <a:lumMod val="60000"/>
                    <a:lumOff val="40000"/>
                  </a:schemeClr>
                </a:solidFill>
                <a:latin typeface="HelveticaNeueLT Std"/>
                <a:ea typeface="ＭＳ Ｐゴシック"/>
                <a:cs typeface="ＭＳ Ｐゴシック"/>
              </a:rPr>
              <a:t>Ad hoc 15.5%</a:t>
            </a:r>
          </a:p>
        </p:txBody>
      </p:sp>
      <p:sp>
        <p:nvSpPr>
          <p:cNvPr id="36872" name="Rectangle 12"/>
          <p:cNvSpPr>
            <a:spLocks noChangeArrowheads="1"/>
          </p:cNvSpPr>
          <p:nvPr/>
        </p:nvSpPr>
        <p:spPr bwMode="auto">
          <a:xfrm>
            <a:off x="2667000" y="4011613"/>
            <a:ext cx="4572000" cy="1938337"/>
          </a:xfrm>
          <a:prstGeom prst="rect">
            <a:avLst/>
          </a:prstGeom>
          <a:noFill/>
          <a:ln w="9525">
            <a:noFill/>
            <a:miter lim="800000"/>
            <a:headEnd/>
            <a:tailEnd/>
          </a:ln>
        </p:spPr>
        <p:txBody>
          <a:bodyPr>
            <a:spAutoFit/>
          </a:bodyPr>
          <a:lstStyle/>
          <a:p>
            <a:pPr algn="ctr"/>
            <a:r>
              <a:rPr lang="en-US" sz="6000" b="1" dirty="0">
                <a:solidFill>
                  <a:schemeClr val="bg1"/>
                </a:solidFill>
                <a:latin typeface="HelveticaNeueLT Std"/>
              </a:rPr>
              <a:t>None</a:t>
            </a:r>
          </a:p>
          <a:p>
            <a:pPr algn="ctr"/>
            <a:r>
              <a:rPr lang="en-US" sz="6000" b="1" dirty="0">
                <a:solidFill>
                  <a:schemeClr val="bg1"/>
                </a:solidFill>
                <a:latin typeface="HelveticaNeueLT Std"/>
              </a:rPr>
              <a:t>69.9%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338138"/>
            <a:ext cx="8229600" cy="990600"/>
          </a:xfrm>
        </p:spPr>
        <p:txBody>
          <a:bodyPr/>
          <a:lstStyle/>
          <a:p>
            <a:pPr eaLnBrk="1" hangingPunct="1"/>
            <a:r>
              <a:rPr lang="en-US" dirty="0" smtClean="0">
                <a:ea typeface="MS PGothic" pitchFamily="34" charset="-128"/>
                <a:cs typeface="Arial" pitchFamily="34" charset="0"/>
              </a:rPr>
              <a:t>Increase Volunteering</a:t>
            </a:r>
          </a:p>
        </p:txBody>
      </p:sp>
      <p:sp>
        <p:nvSpPr>
          <p:cNvPr id="39939" name="Content Placeholder 2"/>
          <p:cNvSpPr>
            <a:spLocks noGrp="1"/>
          </p:cNvSpPr>
          <p:nvPr>
            <p:ph idx="1"/>
          </p:nvPr>
        </p:nvSpPr>
        <p:spPr>
          <a:xfrm>
            <a:off x="381000" y="1360488"/>
            <a:ext cx="8763000" cy="2832100"/>
          </a:xfrm>
        </p:spPr>
        <p:txBody>
          <a:bodyPr/>
          <a:lstStyle/>
          <a:p>
            <a:pPr eaLnBrk="1" hangingPunct="1">
              <a:buFontTx/>
              <a:buNone/>
            </a:pPr>
            <a:r>
              <a:rPr lang="en-US" sz="2800" b="1" dirty="0" smtClean="0">
                <a:ea typeface="MS PGothic" pitchFamily="34" charset="-128"/>
              </a:rPr>
              <a:t>I would start volunteering if:</a:t>
            </a:r>
          </a:p>
          <a:p>
            <a:pPr marL="914400" lvl="1" indent="-514350" eaLnBrk="1" hangingPunct="1">
              <a:spcBef>
                <a:spcPts val="600"/>
              </a:spcBef>
              <a:buFontTx/>
              <a:buAutoNum type="arabicPeriod"/>
            </a:pPr>
            <a:r>
              <a:rPr lang="en-US" dirty="0" smtClean="0">
                <a:ea typeface="MS PGothic" pitchFamily="34" charset="-128"/>
              </a:rPr>
              <a:t>Meaningful opportunity</a:t>
            </a:r>
          </a:p>
          <a:p>
            <a:pPr marL="914400" lvl="1" indent="-514350" eaLnBrk="1" hangingPunct="1">
              <a:spcBef>
                <a:spcPts val="600"/>
              </a:spcBef>
              <a:buFontTx/>
              <a:buAutoNum type="arabicPeriod"/>
            </a:pPr>
            <a:r>
              <a:rPr lang="en-US" dirty="0" smtClean="0">
                <a:ea typeface="MS PGothic" pitchFamily="34" charset="-128"/>
              </a:rPr>
              <a:t>Right skills</a:t>
            </a:r>
          </a:p>
          <a:p>
            <a:pPr marL="914400" lvl="1" indent="-514350" eaLnBrk="1" hangingPunct="1">
              <a:spcBef>
                <a:spcPts val="600"/>
              </a:spcBef>
              <a:buFontTx/>
              <a:buAutoNum type="arabicPeriod"/>
            </a:pPr>
            <a:r>
              <a:rPr lang="en-US" dirty="0" smtClean="0">
                <a:ea typeface="MS PGothic" pitchFamily="34" charset="-128"/>
              </a:rPr>
              <a:t>Accessible location </a:t>
            </a:r>
          </a:p>
          <a:p>
            <a:pPr eaLnBrk="1" hangingPunct="1"/>
            <a:endParaRPr lang="en-US" sz="2800" dirty="0" smtClean="0">
              <a:ea typeface="MS PGothic" pitchFamily="34" charset="-128"/>
            </a:endParaRPr>
          </a:p>
        </p:txBody>
      </p:sp>
      <p:sp>
        <p:nvSpPr>
          <p:cNvPr id="39940" name="Rectangle 4"/>
          <p:cNvSpPr>
            <a:spLocks noChangeArrowheads="1"/>
          </p:cNvSpPr>
          <p:nvPr/>
        </p:nvSpPr>
        <p:spPr bwMode="auto">
          <a:xfrm>
            <a:off x="381000" y="3657600"/>
            <a:ext cx="8161338" cy="2046714"/>
          </a:xfrm>
          <a:prstGeom prst="rect">
            <a:avLst/>
          </a:prstGeom>
          <a:noFill/>
          <a:ln w="9525">
            <a:noFill/>
            <a:miter lim="800000"/>
            <a:headEnd/>
            <a:tailEnd/>
          </a:ln>
        </p:spPr>
        <p:txBody>
          <a:bodyPr wrap="square">
            <a:spAutoFit/>
          </a:bodyPr>
          <a:lstStyle/>
          <a:p>
            <a:pPr marL="514350" indent="-514350"/>
            <a:r>
              <a:rPr lang="en-US" sz="2800" b="1" dirty="0">
                <a:latin typeface="HelveticaNeueLT Std"/>
              </a:rPr>
              <a:t>I first learn about volunteer opportunities by</a:t>
            </a:r>
            <a:r>
              <a:rPr lang="en-US" sz="2800" dirty="0">
                <a:latin typeface="HelveticaNeueLT Std"/>
              </a:rPr>
              <a:t>:</a:t>
            </a:r>
          </a:p>
          <a:p>
            <a:pPr marL="914400" lvl="1" indent="-514350">
              <a:spcBef>
                <a:spcPts val="600"/>
              </a:spcBef>
              <a:buFont typeface="Arial" pitchFamily="34" charset="0"/>
              <a:buAutoNum type="arabicPeriod"/>
            </a:pPr>
            <a:r>
              <a:rPr lang="en-US" sz="2800" dirty="0">
                <a:latin typeface="HelveticaNeueLT Std"/>
              </a:rPr>
              <a:t> Asked by staff or another volunteer  (22%)</a:t>
            </a:r>
          </a:p>
          <a:p>
            <a:pPr marL="914400" lvl="1" indent="-514350">
              <a:spcBef>
                <a:spcPts val="600"/>
              </a:spcBef>
              <a:buFont typeface="Arial" pitchFamily="34" charset="0"/>
              <a:buAutoNum type="arabicPeriod"/>
            </a:pPr>
            <a:r>
              <a:rPr lang="en-US" sz="2800" dirty="0">
                <a:latin typeface="HelveticaNeueLT Std"/>
              </a:rPr>
              <a:t> Local chapter, section (14%)</a:t>
            </a:r>
          </a:p>
          <a:p>
            <a:pPr marL="914400" lvl="1" indent="-514350">
              <a:spcBef>
                <a:spcPts val="600"/>
              </a:spcBef>
              <a:buFont typeface="Arial" pitchFamily="34" charset="0"/>
              <a:buAutoNum type="arabicPeriod"/>
            </a:pPr>
            <a:r>
              <a:rPr lang="en-US" sz="2800" dirty="0">
                <a:latin typeface="HelveticaNeueLT Std"/>
              </a:rPr>
              <a:t> Meeting, conference (13%)</a:t>
            </a:r>
          </a:p>
        </p:txBody>
      </p:sp>
      <p:sp>
        <p:nvSpPr>
          <p:cNvPr id="39941" name="TextBox 4"/>
          <p:cNvSpPr txBox="1">
            <a:spLocks noChangeArrowheads="1"/>
          </p:cNvSpPr>
          <p:nvPr/>
        </p:nvSpPr>
        <p:spPr bwMode="auto">
          <a:xfrm>
            <a:off x="533400" y="6400800"/>
            <a:ext cx="5410200" cy="615950"/>
          </a:xfrm>
          <a:prstGeom prst="rect">
            <a:avLst/>
          </a:prstGeom>
          <a:noFill/>
          <a:ln w="9525">
            <a:noFill/>
            <a:miter lim="800000"/>
            <a:headEnd/>
            <a:tailEnd/>
          </a:ln>
        </p:spPr>
        <p:txBody>
          <a:bodyPr>
            <a:spAutoFit/>
          </a:bodyPr>
          <a:lstStyle/>
          <a:p>
            <a:pPr marL="0" lvl="1"/>
            <a:r>
              <a:rPr lang="en-US" i="1" dirty="0">
                <a:latin typeface="HelveticaNeueLT Std"/>
                <a:ea typeface="MS PGothic" pitchFamily="34" charset="-128"/>
              </a:rPr>
              <a:t>The Decision to Volunteer, ASAE, 2009</a:t>
            </a:r>
          </a:p>
          <a:p>
            <a:endParaRPr lang="en-US" sz="1600" dirty="0">
              <a:latin typeface="HelveticaNeueLT Std"/>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itle 1"/>
          <p:cNvSpPr>
            <a:spLocks noGrp="1"/>
          </p:cNvSpPr>
          <p:nvPr>
            <p:ph type="title"/>
          </p:nvPr>
        </p:nvSpPr>
        <p:spPr/>
        <p:txBody>
          <a:bodyPr/>
          <a:lstStyle/>
          <a:p>
            <a:pPr eaLnBrk="1" hangingPunct="1"/>
            <a:r>
              <a:rPr lang="en-US" dirty="0" smtClean="0"/>
              <a:t>At Your Tables</a:t>
            </a:r>
          </a:p>
        </p:txBody>
      </p:sp>
      <p:sp>
        <p:nvSpPr>
          <p:cNvPr id="2" name="Content Placeholder 2"/>
          <p:cNvSpPr>
            <a:spLocks noGrp="1"/>
          </p:cNvSpPr>
          <p:nvPr>
            <p:ph idx="1"/>
          </p:nvPr>
        </p:nvSpPr>
        <p:spPr>
          <a:xfrm>
            <a:off x="4495800" y="1447800"/>
            <a:ext cx="4495800" cy="4953000"/>
          </a:xfrm>
          <a:noFill/>
          <a:ln w="12700">
            <a:noFill/>
          </a:ln>
        </p:spPr>
        <p:txBody>
          <a:bodyPr/>
          <a:lstStyle/>
          <a:p>
            <a:pPr eaLnBrk="1" hangingPunct="1">
              <a:buNone/>
              <a:defRPr/>
            </a:pPr>
            <a:r>
              <a:rPr lang="en-US" sz="2800" b="1" dirty="0" smtClean="0"/>
              <a:t>Engaging your members:</a:t>
            </a:r>
          </a:p>
          <a:p>
            <a:pPr eaLnBrk="1" hangingPunct="1">
              <a:buNone/>
              <a:defRPr/>
            </a:pPr>
            <a:endParaRPr lang="en-US" sz="2800" b="1" dirty="0" smtClean="0"/>
          </a:p>
          <a:p>
            <a:pPr eaLnBrk="1" hangingPunct="1">
              <a:defRPr/>
            </a:pPr>
            <a:r>
              <a:rPr lang="en-US" sz="2600" dirty="0" smtClean="0"/>
              <a:t>What are some good examples that have worked well for you?</a:t>
            </a:r>
          </a:p>
          <a:p>
            <a:pPr eaLnBrk="1" hangingPunct="1">
              <a:defRPr/>
            </a:pPr>
            <a:r>
              <a:rPr lang="en-US" sz="2600" dirty="0" smtClean="0"/>
              <a:t>What is one thing that you could do in the future to engage your members (that you don’t do today?)</a:t>
            </a:r>
          </a:p>
          <a:p>
            <a:pPr eaLnBrk="1" hangingPunct="1">
              <a:buFont typeface="Arial" pitchFamily="34" charset="0"/>
              <a:buNone/>
              <a:defRPr/>
            </a:pPr>
            <a:endParaRPr lang="en-US" sz="2800" dirty="0" smtClean="0"/>
          </a:p>
        </p:txBody>
      </p:sp>
      <p:pic>
        <p:nvPicPr>
          <p:cNvPr id="5" name="Picture 3" descr="7115845107_eac75128a2_o.jpg"/>
          <p:cNvPicPr>
            <a:picLocks noChangeAspect="1"/>
          </p:cNvPicPr>
          <p:nvPr/>
        </p:nvPicPr>
        <p:blipFill>
          <a:blip r:embed="rId3" cstate="print"/>
          <a:srcRect l="11070" r="12826" b="7128"/>
          <a:stretch>
            <a:fillRect/>
          </a:stretch>
        </p:blipFill>
        <p:spPr bwMode="auto">
          <a:xfrm>
            <a:off x="304800" y="2057400"/>
            <a:ext cx="4191000" cy="3581400"/>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dirty="0" smtClean="0">
                <a:ea typeface="MS PGothic" pitchFamily="34" charset="-128"/>
              </a:rPr>
              <a:t>In conclusion …</a:t>
            </a:r>
          </a:p>
        </p:txBody>
      </p:sp>
      <p:pic>
        <p:nvPicPr>
          <p:cNvPr id="4" name="Picture 4" descr="3404575074_c666b3f8c6_o.jpg"/>
          <p:cNvPicPr>
            <a:picLocks noChangeAspect="1"/>
          </p:cNvPicPr>
          <p:nvPr/>
        </p:nvPicPr>
        <p:blipFill>
          <a:blip r:embed="rId3" cstate="print"/>
          <a:srcRect l="2885" r="4808"/>
          <a:stretch>
            <a:fillRect/>
          </a:stretch>
        </p:blipFill>
        <p:spPr bwMode="auto">
          <a:xfrm>
            <a:off x="533400" y="1524000"/>
            <a:ext cx="2286000" cy="2057399"/>
          </a:xfrm>
          <a:prstGeom prst="rect">
            <a:avLst/>
          </a:prstGeom>
          <a:noFill/>
          <a:ln w="9525">
            <a:noFill/>
            <a:miter lim="800000"/>
            <a:headEnd/>
            <a:tailEnd/>
          </a:ln>
        </p:spPr>
      </p:pic>
      <p:pic>
        <p:nvPicPr>
          <p:cNvPr id="5" name="Picture 3" descr="6827018401_b1b9f54e48_o.jpg"/>
          <p:cNvPicPr>
            <a:picLocks noChangeAspect="1"/>
          </p:cNvPicPr>
          <p:nvPr/>
        </p:nvPicPr>
        <p:blipFill>
          <a:blip r:embed="rId4" cstate="print"/>
          <a:srcRect t="9138" b="2529"/>
          <a:stretch>
            <a:fillRect/>
          </a:stretch>
        </p:blipFill>
        <p:spPr>
          <a:xfrm>
            <a:off x="533400" y="3886200"/>
            <a:ext cx="2286000" cy="2209800"/>
          </a:xfrm>
          <a:prstGeom prst="rect">
            <a:avLst/>
          </a:prstGeom>
          <a:noFill/>
        </p:spPr>
      </p:pic>
      <p:pic>
        <p:nvPicPr>
          <p:cNvPr id="6" name="Picture 12" descr="dynamic.jpg"/>
          <p:cNvPicPr>
            <a:picLocks noChangeAspect="1"/>
          </p:cNvPicPr>
          <p:nvPr/>
        </p:nvPicPr>
        <p:blipFill>
          <a:blip r:embed="rId5" cstate="print"/>
          <a:srcRect l="3448" t="3789" r="3448" b="5267"/>
          <a:stretch>
            <a:fillRect/>
          </a:stretch>
        </p:blipFill>
        <p:spPr>
          <a:xfrm>
            <a:off x="3429000" y="1524000"/>
            <a:ext cx="2286000" cy="2032000"/>
          </a:xfrm>
          <a:prstGeom prst="rect">
            <a:avLst/>
          </a:prstGeom>
          <a:noFill/>
        </p:spPr>
      </p:pic>
      <p:pic>
        <p:nvPicPr>
          <p:cNvPr id="7" name="Picture 3" descr="5757608058_b1f1c0a827_o.jpg"/>
          <p:cNvPicPr>
            <a:picLocks noChangeAspect="1"/>
          </p:cNvPicPr>
          <p:nvPr/>
        </p:nvPicPr>
        <p:blipFill>
          <a:blip r:embed="rId6" cstate="print"/>
          <a:srcRect l="3125" r="3125"/>
          <a:stretch>
            <a:fillRect/>
          </a:stretch>
        </p:blipFill>
        <p:spPr bwMode="auto">
          <a:xfrm>
            <a:off x="6324600" y="1524000"/>
            <a:ext cx="2286000" cy="1905000"/>
          </a:xfrm>
          <a:prstGeom prst="rect">
            <a:avLst/>
          </a:prstGeom>
          <a:noFill/>
          <a:ln w="9525">
            <a:noFill/>
            <a:miter lim="800000"/>
            <a:headEnd/>
            <a:tailEnd/>
          </a:ln>
        </p:spPr>
      </p:pic>
      <p:pic>
        <p:nvPicPr>
          <p:cNvPr id="8" name="Picture 4" descr="9127888479_bac1203216_o.jpg"/>
          <p:cNvPicPr>
            <a:picLocks noChangeAspect="1"/>
          </p:cNvPicPr>
          <p:nvPr/>
        </p:nvPicPr>
        <p:blipFill>
          <a:blip r:embed="rId7" cstate="print"/>
          <a:srcRect t="864" b="11265"/>
          <a:stretch>
            <a:fillRect/>
          </a:stretch>
        </p:blipFill>
        <p:spPr bwMode="auto">
          <a:xfrm>
            <a:off x="6553200" y="3733800"/>
            <a:ext cx="2057400" cy="2444224"/>
          </a:xfrm>
          <a:prstGeom prst="rect">
            <a:avLst/>
          </a:prstGeom>
          <a:noFill/>
          <a:ln w="9525">
            <a:noFill/>
            <a:miter lim="800000"/>
            <a:headEnd/>
            <a:tailEnd/>
          </a:ln>
        </p:spPr>
      </p:pic>
      <p:pic>
        <p:nvPicPr>
          <p:cNvPr id="9" name="Picture 4" descr="4209619566_58aaa03e33_o.jpg"/>
          <p:cNvPicPr>
            <a:picLocks noChangeAspect="1"/>
          </p:cNvPicPr>
          <p:nvPr/>
        </p:nvPicPr>
        <p:blipFill>
          <a:blip r:embed="rId8" cstate="print">
            <a:lum bright="10000"/>
          </a:blip>
          <a:srcRect l="20833" t="5544" r="24167" b="5745"/>
          <a:stretch>
            <a:fillRect/>
          </a:stretch>
        </p:blipFill>
        <p:spPr bwMode="auto">
          <a:xfrm>
            <a:off x="3505200" y="3810000"/>
            <a:ext cx="22098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ea typeface="MS PGothic" pitchFamily="34" charset="-128"/>
              </a:rPr>
              <a:t>Thank you!</a:t>
            </a:r>
          </a:p>
        </p:txBody>
      </p:sp>
      <p:sp>
        <p:nvSpPr>
          <p:cNvPr id="44035" name="Content Placeholder 2"/>
          <p:cNvSpPr>
            <a:spLocks noGrp="1"/>
          </p:cNvSpPr>
          <p:nvPr>
            <p:ph sz="half" idx="1"/>
          </p:nvPr>
        </p:nvSpPr>
        <p:spPr>
          <a:xfrm>
            <a:off x="5557838" y="5776913"/>
            <a:ext cx="3586162" cy="1081087"/>
          </a:xfrm>
        </p:spPr>
        <p:txBody>
          <a:bodyPr/>
          <a:lstStyle/>
          <a:p>
            <a:pPr marL="231775" lvl="4" indent="-231775" eaLnBrk="1" hangingPunct="1">
              <a:lnSpc>
                <a:spcPct val="80000"/>
              </a:lnSpc>
              <a:buFont typeface="Wingdings" pitchFamily="2" charset="2"/>
              <a:buNone/>
            </a:pPr>
            <a:endParaRPr lang="en-US" sz="2000" b="1" smtClean="0">
              <a:ea typeface="MS PGothic" pitchFamily="34" charset="-128"/>
            </a:endParaRPr>
          </a:p>
          <a:p>
            <a:pPr eaLnBrk="1" hangingPunct="1"/>
            <a:endParaRPr lang="en-US" sz="2000" smtClean="0">
              <a:ea typeface="MS PGothic" pitchFamily="34" charset="-128"/>
            </a:endParaRPr>
          </a:p>
        </p:txBody>
      </p:sp>
      <p:sp>
        <p:nvSpPr>
          <p:cNvPr id="5" name="Title 1"/>
          <p:cNvSpPr txBox="1">
            <a:spLocks/>
          </p:cNvSpPr>
          <p:nvPr/>
        </p:nvSpPr>
        <p:spPr bwMode="auto">
          <a:xfrm>
            <a:off x="228600" y="1828800"/>
            <a:ext cx="8713788" cy="4343399"/>
          </a:xfrm>
          <a:prstGeom prst="rect">
            <a:avLst/>
          </a:prstGeom>
          <a:noFill/>
          <a:ln w="9525">
            <a:noFill/>
            <a:miter lim="800000"/>
            <a:headEnd/>
            <a:tailEnd/>
          </a:ln>
        </p:spPr>
        <p:txBody>
          <a:bodyPr anchor="ctr"/>
          <a:lstStyle/>
          <a:p>
            <a:pPr algn="ctr" fontAlgn="auto">
              <a:spcBef>
                <a:spcPts val="0"/>
              </a:spcBef>
              <a:spcAft>
                <a:spcPts val="0"/>
              </a:spcAft>
              <a:defRPr/>
            </a:pPr>
            <a:r>
              <a:rPr lang="en-US" sz="4400" b="1" dirty="0">
                <a:latin typeface="HelveticaNeueLT Std"/>
                <a:ea typeface="ＭＳ Ｐゴシック" charset="-128"/>
                <a:cs typeface="ＭＳ Ｐゴシック" charset="-128"/>
              </a:rPr>
              <a:t>Let </a:t>
            </a:r>
            <a:r>
              <a:rPr lang="en-US" sz="6000" b="1" dirty="0">
                <a:solidFill>
                  <a:schemeClr val="tx2">
                    <a:lumMod val="50000"/>
                  </a:schemeClr>
                </a:solidFill>
                <a:latin typeface="HelveticaNeueLT Std"/>
                <a:ea typeface="ＭＳ Ｐゴシック" charset="-128"/>
                <a:cs typeface="ＭＳ Ｐゴシック" charset="-128"/>
              </a:rPr>
              <a:t>ASAE</a:t>
            </a:r>
            <a:r>
              <a:rPr lang="en-US" sz="4400" b="1" dirty="0">
                <a:latin typeface="HelveticaNeueLT Std"/>
                <a:ea typeface="ＭＳ Ｐゴシック" charset="-128"/>
                <a:cs typeface="ＭＳ Ｐゴシック" charset="-128"/>
              </a:rPr>
              <a:t> help you succeed.</a:t>
            </a:r>
          </a:p>
          <a:p>
            <a:pPr algn="ctr" fontAlgn="auto">
              <a:spcBef>
                <a:spcPts val="0"/>
              </a:spcBef>
              <a:spcAft>
                <a:spcPts val="0"/>
              </a:spcAft>
              <a:defRPr/>
            </a:pPr>
            <a:r>
              <a:rPr lang="en-US" sz="4400" b="1" u="sng" dirty="0">
                <a:solidFill>
                  <a:srgbClr val="0070C0"/>
                </a:solidFill>
                <a:latin typeface="HelveticaNeueLT Std"/>
                <a:ea typeface="ＭＳ Ｐゴシック" charset="-128"/>
                <a:cs typeface="ＭＳ Ｐゴシック" charset="-128"/>
              </a:rPr>
              <a:t>www.asaecenter.org </a:t>
            </a:r>
            <a:r>
              <a:rPr lang="en-US" sz="4400" b="1" dirty="0">
                <a:latin typeface="HelveticaNeueLT Std"/>
                <a:ea typeface="ＭＳ Ｐゴシック" charset="-128"/>
                <a:cs typeface="ＭＳ Ｐゴシック" charset="-128"/>
              </a:rPr>
              <a:t> </a:t>
            </a:r>
          </a:p>
          <a:p>
            <a:pPr algn="ctr" fontAlgn="auto">
              <a:spcBef>
                <a:spcPts val="0"/>
              </a:spcBef>
              <a:spcAft>
                <a:spcPts val="0"/>
              </a:spcAft>
              <a:defRPr/>
            </a:pPr>
            <a:r>
              <a:rPr lang="en-US" sz="4400" b="1" dirty="0">
                <a:latin typeface="HelveticaNeueLT Std"/>
                <a:ea typeface="ＭＳ Ｐゴシック" charset="-128"/>
                <a:cs typeface="ＭＳ Ｐゴシック" charset="-128"/>
                <a:hlinkClick r:id="rId3"/>
              </a:rPr>
              <a:t>www.associationsnow.com</a:t>
            </a:r>
            <a:r>
              <a:rPr lang="en-US" sz="4400" b="1" dirty="0">
                <a:latin typeface="HelveticaNeueLT Std"/>
                <a:ea typeface="ＭＳ Ｐゴシック" charset="-128"/>
                <a:cs typeface="ＭＳ Ｐゴシック" charset="-128"/>
              </a:rPr>
              <a:t> </a:t>
            </a:r>
          </a:p>
          <a:p>
            <a:pPr algn="ctr" fontAlgn="auto">
              <a:spcBef>
                <a:spcPts val="0"/>
              </a:spcBef>
              <a:spcAft>
                <a:spcPts val="0"/>
              </a:spcAft>
              <a:defRPr/>
            </a:pPr>
            <a:r>
              <a:rPr lang="en-US" sz="3200" b="1" dirty="0">
                <a:latin typeface="HelveticaNeueLT Std"/>
                <a:ea typeface="ＭＳ Ｐゴシック" charset="-128"/>
                <a:cs typeface="ＭＳ Ｐゴシック" charset="-128"/>
              </a:rPr>
              <a:t>(Subscribe to </a:t>
            </a:r>
            <a:r>
              <a:rPr lang="en-US" sz="3200" b="1" dirty="0">
                <a:solidFill>
                  <a:srgbClr val="00B050"/>
                </a:solidFill>
                <a:latin typeface="HelveticaNeueLT Std"/>
                <a:ea typeface="ＭＳ Ｐゴシック" charset="-128"/>
                <a:cs typeface="ＭＳ Ｐゴシック" charset="-128"/>
              </a:rPr>
              <a:t>FREE</a:t>
            </a:r>
            <a:r>
              <a:rPr lang="en-US" sz="3200" b="1" dirty="0">
                <a:latin typeface="HelveticaNeueLT Std"/>
                <a:ea typeface="ＭＳ Ｐゴシック" charset="-128"/>
                <a:cs typeface="ＭＳ Ｐゴシック" charset="-128"/>
              </a:rPr>
              <a:t> daily e-Newsletter</a:t>
            </a:r>
            <a:r>
              <a:rPr lang="en-US" sz="3200" b="1" dirty="0" smtClean="0">
                <a:latin typeface="HelveticaNeueLT Std"/>
                <a:ea typeface="ＭＳ Ｐゴシック" charset="-128"/>
                <a:cs typeface="ＭＳ Ｐゴシック" charset="-128"/>
              </a:rPr>
              <a:t>)</a:t>
            </a:r>
          </a:p>
          <a:p>
            <a:pPr algn="ctr" fontAlgn="auto">
              <a:spcBef>
                <a:spcPts val="0"/>
              </a:spcBef>
              <a:spcAft>
                <a:spcPts val="0"/>
              </a:spcAft>
              <a:defRPr/>
            </a:pPr>
            <a:endParaRPr lang="en-US" sz="3200" b="1" dirty="0" smtClean="0">
              <a:latin typeface="HelveticaNeueLT Std"/>
              <a:ea typeface="ＭＳ Ｐゴシック" charset="-128"/>
              <a:cs typeface="ＭＳ Ｐゴシック" charset="-128"/>
            </a:endParaRPr>
          </a:p>
          <a:p>
            <a:pPr algn="ctr" fontAlgn="auto">
              <a:spcBef>
                <a:spcPts val="0"/>
              </a:spcBef>
              <a:spcAft>
                <a:spcPts val="0"/>
              </a:spcAft>
              <a:defRPr/>
            </a:pPr>
            <a:r>
              <a:rPr lang="en-US" sz="3200" b="1" dirty="0" smtClean="0">
                <a:latin typeface="HelveticaNeueLT Std"/>
                <a:ea typeface="ＭＳ Ｐゴシック" charset="-128"/>
                <a:cs typeface="ＭＳ Ｐゴシック" charset="-128"/>
              </a:rPr>
              <a:t>Greta Kotler, CAE</a:t>
            </a:r>
          </a:p>
          <a:p>
            <a:pPr algn="ctr" fontAlgn="auto">
              <a:spcBef>
                <a:spcPts val="0"/>
              </a:spcBef>
              <a:spcAft>
                <a:spcPts val="0"/>
              </a:spcAft>
              <a:defRPr/>
            </a:pPr>
            <a:r>
              <a:rPr lang="en-US" sz="3200" b="1" dirty="0" smtClean="0">
                <a:latin typeface="HelveticaNeueLT Std"/>
                <a:ea typeface="ＭＳ Ｐゴシック" charset="-128"/>
                <a:cs typeface="ＭＳ Ｐゴシック" charset="-128"/>
                <a:hlinkClick r:id="rId4"/>
              </a:rPr>
              <a:t>gkotler@asaecenter.org</a:t>
            </a:r>
            <a:endParaRPr lang="en-US" sz="3200" b="1" dirty="0" smtClean="0">
              <a:latin typeface="HelveticaNeueLT Std"/>
              <a:ea typeface="ＭＳ Ｐゴシック" charset="-128"/>
              <a:cs typeface="ＭＳ Ｐゴシック" charset="-128"/>
            </a:endParaRPr>
          </a:p>
          <a:p>
            <a:pPr algn="ctr" fontAlgn="auto">
              <a:spcBef>
                <a:spcPts val="0"/>
              </a:spcBef>
              <a:spcAft>
                <a:spcPts val="0"/>
              </a:spcAft>
              <a:defRPr/>
            </a:pPr>
            <a:r>
              <a:rPr lang="en-US" sz="3200" b="1" dirty="0" smtClean="0">
                <a:latin typeface="HelveticaNeueLT Std"/>
                <a:ea typeface="ＭＳ Ｐゴシック" charset="-128"/>
                <a:cs typeface="ＭＳ Ｐゴシック" charset="-128"/>
              </a:rPr>
              <a:t>+1.202.326.9506</a:t>
            </a:r>
            <a:endParaRPr lang="en-US" sz="3200" b="1" dirty="0">
              <a:latin typeface="HelveticaNeueLT Std"/>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When Five Trends Converge</a:t>
            </a:r>
          </a:p>
        </p:txBody>
      </p:sp>
      <p:sp>
        <p:nvSpPr>
          <p:cNvPr id="5" name="Oval 4"/>
          <p:cNvSpPr/>
          <p:nvPr/>
        </p:nvSpPr>
        <p:spPr>
          <a:xfrm>
            <a:off x="2971800" y="1676400"/>
            <a:ext cx="2146300" cy="2004905"/>
          </a:xfrm>
          <a:prstGeom prst="ellipse">
            <a:avLst/>
          </a:prstGeom>
          <a:gradFill rotWithShape="1">
            <a:gsLst>
              <a:gs pos="0">
                <a:srgbClr val="95AEB1">
                  <a:tint val="100000"/>
                  <a:shade val="60000"/>
                  <a:satMod val="130000"/>
                </a:srgbClr>
              </a:gs>
              <a:gs pos="100000">
                <a:srgbClr val="95AEB1">
                  <a:tint val="100000"/>
                  <a:shade val="94000"/>
                  <a:satMod val="135000"/>
                </a:srgbClr>
              </a:gs>
            </a:gsLst>
            <a:path path="circle">
              <a:fillToRect l="100000" t="100000" r="100000" b="100000"/>
            </a:path>
          </a:gradFill>
          <a:ln w="19050" cap="flat" cmpd="sng" algn="ctr">
            <a:solidFill>
              <a:srgbClr val="95AEB1">
                <a:shade val="95000"/>
                <a:satMod val="105000"/>
              </a:srgbClr>
            </a:solidFill>
            <a:prstDash val="solid"/>
          </a:ln>
          <a:effectLst/>
        </p:spPr>
        <p:txBody>
          <a:bodyPr anchor="ctr"/>
          <a:lstStyle/>
          <a:p>
            <a:pPr algn="ctr" fontAlgn="auto">
              <a:spcBef>
                <a:spcPts val="0"/>
              </a:spcBef>
              <a:spcAft>
                <a:spcPts val="0"/>
              </a:spcAft>
              <a:defRPr/>
            </a:pPr>
            <a:endParaRPr lang="en-US" kern="0" dirty="0">
              <a:solidFill>
                <a:sysClr val="windowText" lastClr="000000"/>
              </a:solidFill>
              <a:latin typeface="Century Gothic"/>
              <a:cs typeface="+mn-cs"/>
            </a:endParaRPr>
          </a:p>
        </p:txBody>
      </p:sp>
      <p:sp>
        <p:nvSpPr>
          <p:cNvPr id="7" name="Oval 6"/>
          <p:cNvSpPr/>
          <p:nvPr/>
        </p:nvSpPr>
        <p:spPr>
          <a:xfrm>
            <a:off x="2027238" y="2474913"/>
            <a:ext cx="2146300" cy="1949450"/>
          </a:xfrm>
          <a:prstGeom prst="ellipse">
            <a:avLst/>
          </a:prstGeom>
          <a:solidFill>
            <a:srgbClr val="92D050"/>
          </a:solidFill>
          <a:ln w="19050" cap="flat" cmpd="sng" algn="ctr">
            <a:solidFill>
              <a:srgbClr val="92D050"/>
            </a:solidFill>
            <a:prstDash val="solid"/>
          </a:ln>
          <a:effectLst/>
        </p:spPr>
        <p:txBody>
          <a:bodyPr anchor="ctr"/>
          <a:lstStyle/>
          <a:p>
            <a:pPr algn="ctr" fontAlgn="auto">
              <a:spcBef>
                <a:spcPts val="0"/>
              </a:spcBef>
              <a:spcAft>
                <a:spcPts val="0"/>
              </a:spcAft>
              <a:defRPr/>
            </a:pPr>
            <a:endParaRPr lang="en-US" kern="0" dirty="0">
              <a:solidFill>
                <a:sysClr val="windowText" lastClr="000000"/>
              </a:solidFill>
              <a:latin typeface="Century Gothic"/>
              <a:cs typeface="+mn-cs"/>
            </a:endParaRPr>
          </a:p>
        </p:txBody>
      </p:sp>
      <p:sp>
        <p:nvSpPr>
          <p:cNvPr id="9" name="Oval 8"/>
          <p:cNvSpPr/>
          <p:nvPr/>
        </p:nvSpPr>
        <p:spPr>
          <a:xfrm>
            <a:off x="2852738" y="3538538"/>
            <a:ext cx="2146300" cy="2019300"/>
          </a:xfrm>
          <a:prstGeom prst="ellipse">
            <a:avLst/>
          </a:prstGeom>
          <a:solidFill>
            <a:srgbClr val="776A5B">
              <a:lumMod val="60000"/>
              <a:lumOff val="40000"/>
            </a:srgbClr>
          </a:solidFill>
          <a:ln w="19050" cap="flat" cmpd="sng" algn="ctr">
            <a:solidFill>
              <a:srgbClr val="776A5B">
                <a:lumMod val="60000"/>
                <a:lumOff val="40000"/>
              </a:srgbClr>
            </a:solidFill>
            <a:prstDash val="solid"/>
          </a:ln>
          <a:effectLst/>
        </p:spPr>
        <p:txBody>
          <a:bodyPr anchor="ctr"/>
          <a:lstStyle/>
          <a:p>
            <a:pPr algn="ctr" fontAlgn="auto">
              <a:spcBef>
                <a:spcPts val="0"/>
              </a:spcBef>
              <a:spcAft>
                <a:spcPts val="0"/>
              </a:spcAft>
              <a:defRPr/>
            </a:pPr>
            <a:endParaRPr lang="en-US" kern="0" dirty="0">
              <a:solidFill>
                <a:sysClr val="windowText" lastClr="000000"/>
              </a:solidFill>
              <a:latin typeface="Century Gothic"/>
              <a:cs typeface="+mn-cs"/>
            </a:endParaRPr>
          </a:p>
        </p:txBody>
      </p:sp>
      <p:sp>
        <p:nvSpPr>
          <p:cNvPr id="11" name="Oval 10"/>
          <p:cNvSpPr/>
          <p:nvPr/>
        </p:nvSpPr>
        <p:spPr>
          <a:xfrm>
            <a:off x="4038600" y="3429000"/>
            <a:ext cx="2159000" cy="1949450"/>
          </a:xfrm>
          <a:prstGeom prst="ellipse">
            <a:avLst/>
          </a:prstGeom>
          <a:solidFill>
            <a:srgbClr val="00B0F0"/>
          </a:solidFill>
          <a:ln w="19050" cap="flat" cmpd="sng" algn="ctr">
            <a:solidFill>
              <a:srgbClr val="00B0F0"/>
            </a:solidFill>
            <a:prstDash val="solid"/>
          </a:ln>
          <a:effectLst/>
        </p:spPr>
        <p:txBody>
          <a:bodyPr anchor="ctr"/>
          <a:lstStyle/>
          <a:p>
            <a:pPr algn="ctr" fontAlgn="auto">
              <a:spcBef>
                <a:spcPts val="0"/>
              </a:spcBef>
              <a:spcAft>
                <a:spcPts val="0"/>
              </a:spcAft>
              <a:defRPr/>
            </a:pPr>
            <a:endParaRPr lang="en-US" kern="0" dirty="0">
              <a:solidFill>
                <a:sysClr val="windowText" lastClr="000000"/>
              </a:solidFill>
              <a:latin typeface="Century Gothic"/>
              <a:cs typeface="+mn-cs"/>
            </a:endParaRPr>
          </a:p>
        </p:txBody>
      </p:sp>
      <p:sp>
        <p:nvSpPr>
          <p:cNvPr id="12" name="Oval 11"/>
          <p:cNvSpPr/>
          <p:nvPr/>
        </p:nvSpPr>
        <p:spPr>
          <a:xfrm>
            <a:off x="4173538" y="1947863"/>
            <a:ext cx="2146300" cy="2012950"/>
          </a:xfrm>
          <a:prstGeom prst="ellipse">
            <a:avLst/>
          </a:prstGeom>
          <a:solidFill>
            <a:srgbClr val="FFFF00"/>
          </a:solidFill>
          <a:ln>
            <a:solidFill>
              <a:srgbClr val="FFFF00"/>
            </a:solidFill>
          </a:ln>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en-US" dirty="0"/>
          </a:p>
        </p:txBody>
      </p:sp>
      <p:pic>
        <p:nvPicPr>
          <p:cNvPr id="9226" name="Picture 2" descr="C:\Documents and Settings\srobertson\Local Settings\Temporary Internet Files\Content.IE5\AGXJO33V\MC900423173[1].wmf"/>
          <p:cNvPicPr>
            <a:picLocks noChangeAspect="1" noChangeArrowheads="1"/>
          </p:cNvPicPr>
          <p:nvPr/>
        </p:nvPicPr>
        <p:blipFill>
          <a:blip r:embed="rId3" cstate="print"/>
          <a:srcRect/>
          <a:stretch>
            <a:fillRect/>
          </a:stretch>
        </p:blipFill>
        <p:spPr bwMode="auto">
          <a:xfrm>
            <a:off x="3276600" y="2667000"/>
            <a:ext cx="2032000" cy="1968500"/>
          </a:xfrm>
          <a:prstGeom prst="rect">
            <a:avLst/>
          </a:prstGeom>
          <a:noFill/>
          <a:ln w="9525">
            <a:noFill/>
            <a:miter lim="800000"/>
            <a:headEnd/>
            <a:tailEnd/>
          </a:ln>
        </p:spPr>
      </p:pic>
      <p:sp>
        <p:nvSpPr>
          <p:cNvPr id="15" name="Cloud Callout 14"/>
          <p:cNvSpPr/>
          <p:nvPr/>
        </p:nvSpPr>
        <p:spPr>
          <a:xfrm rot="1047332">
            <a:off x="4642064" y="2238174"/>
            <a:ext cx="1566400" cy="1257786"/>
          </a:xfrm>
          <a:prstGeom prst="cloudCallout">
            <a:avLst/>
          </a:prstGeom>
          <a:solidFill>
            <a:srgbClr val="4A606E">
              <a:lumMod val="60000"/>
              <a:lumOff val="40000"/>
            </a:srgbClr>
          </a:solidFill>
          <a:ln w="19050" cap="flat" cmpd="sng" algn="ctr">
            <a:solidFill>
              <a:srgbClr val="4A606E">
                <a:lumMod val="75000"/>
              </a:srgbClr>
            </a:solidFill>
            <a:prstDash val="solid"/>
          </a:ln>
          <a:effectLst>
            <a:innerShdw blurRad="38100" dist="12700" dir="5400000">
              <a:srgbClr val="FFFFFF">
                <a:alpha val="75000"/>
              </a:srgbClr>
            </a:innerShdw>
            <a:outerShdw blurRad="88900" dist="50800" dir="5400000" sx="102000" sy="102000" algn="tr" rotWithShape="0">
              <a:srgbClr val="808080">
                <a:alpha val="50000"/>
              </a:srgbClr>
            </a:outerShdw>
          </a:effectLst>
        </p:spPr>
        <p:txBody>
          <a:bodyPr anchor="ctr"/>
          <a:lstStyle/>
          <a:p>
            <a:pPr algn="ctr" fontAlgn="auto">
              <a:spcBef>
                <a:spcPts val="0"/>
              </a:spcBef>
              <a:spcAft>
                <a:spcPts val="0"/>
              </a:spcAft>
              <a:defRPr/>
            </a:pPr>
            <a:endParaRPr lang="en-US" kern="0" dirty="0">
              <a:solidFill>
                <a:sysClr val="window" lastClr="FFFFFF"/>
              </a:solidFill>
              <a:latin typeface="Century Gothic"/>
              <a:cs typeface="+mn-cs"/>
            </a:endParaRPr>
          </a:p>
        </p:txBody>
      </p:sp>
      <p:sp>
        <p:nvSpPr>
          <p:cNvPr id="17" name="TextBox 16"/>
          <p:cNvSpPr txBox="1"/>
          <p:nvPr/>
        </p:nvSpPr>
        <p:spPr>
          <a:xfrm>
            <a:off x="4998830" y="2474843"/>
            <a:ext cx="1362213" cy="461665"/>
          </a:xfrm>
          <a:prstGeom prst="rect">
            <a:avLst/>
          </a:prstGeom>
          <a:noFill/>
        </p:spPr>
        <p:txBody>
          <a:bodyPr>
            <a:spAutoFit/>
          </a:bodyPr>
          <a:lstStyle/>
          <a:p>
            <a:pPr>
              <a:defRPr/>
            </a:pPr>
            <a:r>
              <a:rPr lang="en-US" sz="2400" b="1" dirty="0">
                <a:ln w="18415" cmpd="sng">
                  <a:solidFill>
                    <a:srgbClr val="FFFFFF"/>
                  </a:solidFill>
                  <a:prstDash val="solid"/>
                </a:ln>
                <a:solidFill>
                  <a:prstClr val="black"/>
                </a:solidFill>
                <a:effectLst>
                  <a:outerShdw blurRad="63500" dir="3600000" algn="tl" rotWithShape="0">
                    <a:srgbClr val="000000">
                      <a:alpha val="70000"/>
                    </a:srgbClr>
                  </a:outerShdw>
                </a:effectLst>
                <a:latin typeface="HelveticaNeueLT Std"/>
                <a:cs typeface="+mn-cs"/>
              </a:rPr>
              <a:t>OUCH!</a:t>
            </a:r>
          </a:p>
        </p:txBody>
      </p:sp>
      <p:sp>
        <p:nvSpPr>
          <p:cNvPr id="9231" name="TextBox 17"/>
          <p:cNvSpPr txBox="1">
            <a:spLocks noChangeArrowheads="1"/>
          </p:cNvSpPr>
          <p:nvPr/>
        </p:nvSpPr>
        <p:spPr bwMode="auto">
          <a:xfrm>
            <a:off x="1514475" y="1393825"/>
            <a:ext cx="2087563" cy="1108075"/>
          </a:xfrm>
          <a:prstGeom prst="rect">
            <a:avLst/>
          </a:prstGeom>
          <a:noFill/>
          <a:ln w="9525">
            <a:noFill/>
            <a:miter lim="800000"/>
            <a:headEnd/>
            <a:tailEnd/>
          </a:ln>
        </p:spPr>
        <p:txBody>
          <a:bodyPr>
            <a:spAutoFit/>
          </a:bodyPr>
          <a:lstStyle/>
          <a:p>
            <a:r>
              <a:rPr lang="en-US" sz="2400">
                <a:solidFill>
                  <a:srgbClr val="000000"/>
                </a:solidFill>
                <a:latin typeface="HelveticaNeueLT Std"/>
              </a:rPr>
              <a:t>Demographic shifts</a:t>
            </a:r>
          </a:p>
          <a:p>
            <a:endParaRPr lang="en-US">
              <a:latin typeface="Calibri" pitchFamily="34" charset="0"/>
            </a:endParaRPr>
          </a:p>
        </p:txBody>
      </p:sp>
      <p:sp>
        <p:nvSpPr>
          <p:cNvPr id="9232" name="TextBox 18"/>
          <p:cNvSpPr txBox="1">
            <a:spLocks noChangeArrowheads="1"/>
          </p:cNvSpPr>
          <p:nvPr/>
        </p:nvSpPr>
        <p:spPr bwMode="auto">
          <a:xfrm>
            <a:off x="0" y="3168650"/>
            <a:ext cx="2395538" cy="739775"/>
          </a:xfrm>
          <a:prstGeom prst="rect">
            <a:avLst/>
          </a:prstGeom>
          <a:noFill/>
          <a:ln w="9525">
            <a:noFill/>
            <a:miter lim="800000"/>
            <a:headEnd/>
            <a:tailEnd/>
          </a:ln>
        </p:spPr>
        <p:txBody>
          <a:bodyPr>
            <a:spAutoFit/>
          </a:bodyPr>
          <a:lstStyle/>
          <a:p>
            <a:r>
              <a:rPr lang="en-US" sz="2400">
                <a:solidFill>
                  <a:srgbClr val="000000"/>
                </a:solidFill>
                <a:latin typeface="HelveticaNeueLT Std"/>
              </a:rPr>
              <a:t>Sector blurring</a:t>
            </a:r>
          </a:p>
          <a:p>
            <a:endParaRPr lang="en-US">
              <a:latin typeface="Calibri" pitchFamily="34" charset="0"/>
            </a:endParaRPr>
          </a:p>
        </p:txBody>
      </p:sp>
      <p:sp>
        <p:nvSpPr>
          <p:cNvPr id="9233" name="TextBox 19"/>
          <p:cNvSpPr txBox="1">
            <a:spLocks noChangeArrowheads="1"/>
          </p:cNvSpPr>
          <p:nvPr/>
        </p:nvSpPr>
        <p:spPr bwMode="auto">
          <a:xfrm>
            <a:off x="1023938" y="4819650"/>
            <a:ext cx="2008187" cy="738188"/>
          </a:xfrm>
          <a:prstGeom prst="rect">
            <a:avLst/>
          </a:prstGeom>
          <a:noFill/>
          <a:ln w="9525">
            <a:noFill/>
            <a:miter lim="800000"/>
            <a:headEnd/>
            <a:tailEnd/>
          </a:ln>
        </p:spPr>
        <p:txBody>
          <a:bodyPr>
            <a:spAutoFit/>
          </a:bodyPr>
          <a:lstStyle/>
          <a:p>
            <a:r>
              <a:rPr lang="en-US" sz="2400">
                <a:solidFill>
                  <a:srgbClr val="000000"/>
                </a:solidFill>
                <a:latin typeface="HelveticaNeueLT Std"/>
              </a:rPr>
              <a:t>Volunteerism</a:t>
            </a:r>
            <a:endParaRPr lang="en-US">
              <a:solidFill>
                <a:srgbClr val="FFFFFF"/>
              </a:solidFill>
              <a:latin typeface="HelveticaNeueLT Std"/>
            </a:endParaRPr>
          </a:p>
          <a:p>
            <a:endParaRPr lang="en-US">
              <a:latin typeface="Calibri" pitchFamily="34" charset="0"/>
            </a:endParaRPr>
          </a:p>
        </p:txBody>
      </p:sp>
      <p:sp>
        <p:nvSpPr>
          <p:cNvPr id="9234" name="TextBox 20"/>
          <p:cNvSpPr txBox="1">
            <a:spLocks noChangeArrowheads="1"/>
          </p:cNvSpPr>
          <p:nvPr/>
        </p:nvSpPr>
        <p:spPr bwMode="auto">
          <a:xfrm>
            <a:off x="6048375" y="4635500"/>
            <a:ext cx="2185988" cy="1106488"/>
          </a:xfrm>
          <a:prstGeom prst="rect">
            <a:avLst/>
          </a:prstGeom>
          <a:noFill/>
          <a:ln w="9525">
            <a:noFill/>
            <a:miter lim="800000"/>
            <a:headEnd/>
            <a:tailEnd/>
          </a:ln>
        </p:spPr>
        <p:txBody>
          <a:bodyPr>
            <a:spAutoFit/>
          </a:bodyPr>
          <a:lstStyle/>
          <a:p>
            <a:r>
              <a:rPr lang="en-US" sz="2400">
                <a:solidFill>
                  <a:srgbClr val="000000"/>
                </a:solidFill>
                <a:latin typeface="HelveticaNeueLT Std"/>
              </a:rPr>
              <a:t>Networks for organizing</a:t>
            </a:r>
          </a:p>
          <a:p>
            <a:endParaRPr lang="en-US">
              <a:latin typeface="Calibri" pitchFamily="34" charset="0"/>
            </a:endParaRPr>
          </a:p>
        </p:txBody>
      </p:sp>
      <p:sp>
        <p:nvSpPr>
          <p:cNvPr id="9235" name="TextBox 21"/>
          <p:cNvSpPr txBox="1">
            <a:spLocks noChangeArrowheads="1"/>
          </p:cNvSpPr>
          <p:nvPr/>
        </p:nvSpPr>
        <p:spPr bwMode="auto">
          <a:xfrm>
            <a:off x="6048375" y="2032000"/>
            <a:ext cx="1728788" cy="1163638"/>
          </a:xfrm>
          <a:prstGeom prst="rect">
            <a:avLst/>
          </a:prstGeom>
          <a:noFill/>
          <a:ln w="9525">
            <a:noFill/>
            <a:miter lim="800000"/>
            <a:headEnd/>
            <a:tailEnd/>
          </a:ln>
        </p:spPr>
        <p:txBody>
          <a:bodyPr>
            <a:spAutoFit/>
          </a:bodyPr>
          <a:lstStyle/>
          <a:p>
            <a:pPr algn="ctr" defTabSz="977900">
              <a:lnSpc>
                <a:spcPct val="90000"/>
              </a:lnSpc>
              <a:spcAft>
                <a:spcPct val="35000"/>
              </a:spcAft>
            </a:pPr>
            <a:r>
              <a:rPr lang="en-US" sz="2400">
                <a:solidFill>
                  <a:srgbClr val="000000"/>
                </a:solidFill>
                <a:latin typeface="HelveticaNeueLT Std"/>
              </a:rPr>
              <a:t>Technology advances</a:t>
            </a:r>
          </a:p>
          <a:p>
            <a:pPr defTabSz="977900"/>
            <a:endParaRPr lang="en-US">
              <a:latin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dirty="0" smtClean="0"/>
              <a:t>Other Challenges Outlined </a:t>
            </a:r>
            <a:r>
              <a:rPr lang="en-US" i="1" dirty="0" smtClean="0"/>
              <a:t>From  Your Feedback</a:t>
            </a:r>
          </a:p>
        </p:txBody>
      </p:sp>
      <p:sp>
        <p:nvSpPr>
          <p:cNvPr id="10243" name="Content Placeholder 4"/>
          <p:cNvSpPr>
            <a:spLocks noGrp="1"/>
          </p:cNvSpPr>
          <p:nvPr>
            <p:ph sz="half" idx="1"/>
          </p:nvPr>
        </p:nvSpPr>
        <p:spPr>
          <a:xfrm>
            <a:off x="457200" y="1371600"/>
            <a:ext cx="4038600" cy="4754563"/>
          </a:xfrm>
        </p:spPr>
        <p:txBody>
          <a:bodyPr/>
          <a:lstStyle/>
          <a:p>
            <a:pPr eaLnBrk="1" hangingPunct="1"/>
            <a:endParaRPr lang="en-US" sz="2400" dirty="0" smtClean="0"/>
          </a:p>
          <a:p>
            <a:pPr eaLnBrk="1" hangingPunct="1"/>
            <a:r>
              <a:rPr lang="en-US" sz="2400" dirty="0" smtClean="0"/>
              <a:t>Doing More with Less</a:t>
            </a:r>
          </a:p>
          <a:p>
            <a:pPr eaLnBrk="1" hangingPunct="1"/>
            <a:r>
              <a:rPr lang="en-US" sz="2400" dirty="0" smtClean="0"/>
              <a:t>Time to participate</a:t>
            </a:r>
          </a:p>
          <a:p>
            <a:pPr eaLnBrk="1" hangingPunct="1"/>
            <a:r>
              <a:rPr lang="en-US" sz="2400" dirty="0" smtClean="0"/>
              <a:t>Getting to know members at a deeper level</a:t>
            </a:r>
          </a:p>
          <a:p>
            <a:pPr eaLnBrk="1" hangingPunct="1"/>
            <a:r>
              <a:rPr lang="en-US" sz="2400" dirty="0" smtClean="0"/>
              <a:t>Getting their Attention:  Communicating in an appropriate way</a:t>
            </a:r>
          </a:p>
          <a:p>
            <a:pPr eaLnBrk="1" hangingPunct="1"/>
            <a:r>
              <a:rPr lang="en-US" sz="2400" dirty="0" smtClean="0"/>
              <a:t>Keeping member’s interest in continuous engagement</a:t>
            </a:r>
          </a:p>
          <a:p>
            <a:endParaRPr lang="en-US" sz="2400" dirty="0" smtClean="0"/>
          </a:p>
        </p:txBody>
      </p:sp>
      <p:pic>
        <p:nvPicPr>
          <p:cNvPr id="10244" name="Content Placeholder 6" descr="juggling-responsibilities.jpg"/>
          <p:cNvPicPr>
            <a:picLocks noGrp="1" noChangeAspect="1"/>
          </p:cNvPicPr>
          <p:nvPr>
            <p:ph sz="half" idx="2"/>
          </p:nvPr>
        </p:nvPicPr>
        <p:blipFill>
          <a:blip r:embed="rId3" cstate="print"/>
          <a:srcRect/>
          <a:stretch>
            <a:fillRect/>
          </a:stretch>
        </p:blipFill>
        <p:spPr>
          <a:xfrm>
            <a:off x="5257800" y="1828800"/>
            <a:ext cx="3505200" cy="41148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1905000"/>
            <a:ext cx="8229600" cy="2052638"/>
          </a:xfrm>
        </p:spPr>
        <p:txBody>
          <a:bodyPr/>
          <a:lstStyle/>
          <a:p>
            <a:pPr eaLnBrk="1" hangingPunct="1"/>
            <a:r>
              <a:rPr lang="en-US" dirty="0" smtClean="0"/>
              <a:t> </a:t>
            </a:r>
            <a:r>
              <a:rPr lang="en-US" b="1" dirty="0" smtClean="0"/>
              <a:t>How can you create value?</a:t>
            </a:r>
            <a:br>
              <a:rPr lang="en-US" b="1" dirty="0" smtClean="0"/>
            </a:br>
            <a:r>
              <a:rPr lang="en-US" b="1" dirty="0" smtClean="0"/>
              <a:t> </a:t>
            </a:r>
            <a:br>
              <a:rPr lang="en-US" b="1" dirty="0" smtClean="0"/>
            </a:br>
            <a:r>
              <a:rPr lang="en-US" b="1" dirty="0" smtClean="0"/>
              <a:t> How can you ensure that what your association is offering continues to be relevant?</a:t>
            </a:r>
            <a:br>
              <a:rPr lang="en-US" b="1" dirty="0" smtClean="0"/>
            </a:b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762000" y="1752600"/>
            <a:ext cx="7848600" cy="4525963"/>
          </a:xfrm>
        </p:spPr>
        <p:txBody>
          <a:bodyPr/>
          <a:lstStyle/>
          <a:p>
            <a:pPr algn="ctr" eaLnBrk="1" hangingPunct="1">
              <a:buFont typeface="Arial" pitchFamily="34" charset="0"/>
              <a:buNone/>
            </a:pPr>
            <a:endParaRPr lang="en-US" sz="4400" b="1" smtClean="0">
              <a:ea typeface="MS PGothic" pitchFamily="34" charset="-128"/>
            </a:endParaRPr>
          </a:p>
        </p:txBody>
      </p:sp>
      <p:pic>
        <p:nvPicPr>
          <p:cNvPr id="4" name="Picture 4"/>
          <p:cNvPicPr>
            <a:picLocks noChangeAspect="1" noChangeArrowheads="1"/>
          </p:cNvPicPr>
          <p:nvPr/>
        </p:nvPicPr>
        <p:blipFill>
          <a:blip r:embed="rId3" cstate="print"/>
          <a:srcRect/>
          <a:stretch>
            <a:fillRect/>
          </a:stretch>
        </p:blipFill>
        <p:spPr bwMode="auto">
          <a:xfrm>
            <a:off x="990600" y="1600200"/>
            <a:ext cx="7391400" cy="4593419"/>
          </a:xfrm>
          <a:prstGeom prst="rect">
            <a:avLst/>
          </a:prstGeom>
          <a:ln>
            <a:noFill/>
          </a:ln>
          <a:effectLst>
            <a:outerShdw blurRad="50800" sx="1000" sy="1000" algn="ctr" rotWithShape="0">
              <a:schemeClr val="bg1"/>
            </a:outerShdw>
            <a:reflection blurRad="12700" stA="30000" endPos="30000" dist="5000" dir="5400000" sy="-100000" algn="bl" rotWithShape="0"/>
          </a:effectLst>
          <a:scene3d>
            <a:camera prst="orthographicFront"/>
            <a:lightRig rig="threePt" dir="t">
              <a:rot lat="0" lon="0" rev="0"/>
            </a:lightRig>
          </a:scene3d>
          <a:sp3d extrusionH="76200" contourW="12700">
            <a:extrusionClr>
              <a:schemeClr val="bg1"/>
            </a:extrusionClr>
            <a:contourClr>
              <a:schemeClr val="bg1"/>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4294967295"/>
          </p:nvPr>
        </p:nvSpPr>
        <p:spPr bwMode="auto">
          <a:xfrm>
            <a:off x="457200" y="6172200"/>
            <a:ext cx="2133600" cy="549275"/>
          </a:xfrm>
          <a:prstGeom prst="rect">
            <a:avLst/>
          </a:prstGeom>
          <a:noFill/>
          <a:ln>
            <a:miter lim="800000"/>
            <a:headEnd/>
            <a:tailEnd/>
          </a:ln>
        </p:spPr>
        <p:txBody>
          <a:bodyPr/>
          <a:lstStyle/>
          <a:p>
            <a:r>
              <a:rPr lang="en-US" i="1" dirty="0"/>
              <a:t>From Decision to Join, ASAE, 2008</a:t>
            </a:r>
          </a:p>
        </p:txBody>
      </p:sp>
      <p:graphicFrame>
        <p:nvGraphicFramePr>
          <p:cNvPr id="7" name="Content Placeholder 6"/>
          <p:cNvGraphicFramePr>
            <a:graphicFrameLocks noGrp="1"/>
          </p:cNvGraphicFramePr>
          <p:nvPr>
            <p:ph idx="1"/>
          </p:nvPr>
        </p:nvGraphicFramePr>
        <p:xfrm>
          <a:off x="457200" y="1295400"/>
          <a:ext cx="8229600" cy="4887187"/>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229587">
                <a:tc>
                  <a:txBody>
                    <a:bodyPr/>
                    <a:lstStyle/>
                    <a:p>
                      <a:endParaRPr lang="en-US" dirty="0"/>
                    </a:p>
                  </a:txBody>
                  <a:tcPr/>
                </a:tc>
                <a:tc>
                  <a:txBody>
                    <a:bodyPr/>
                    <a:lstStyle/>
                    <a:p>
                      <a:r>
                        <a:rPr lang="en-US" sz="2400" b="1" dirty="0" smtClean="0">
                          <a:solidFill>
                            <a:srgbClr val="FFC000"/>
                          </a:solidFill>
                        </a:rPr>
                        <a:t>Asia (744)</a:t>
                      </a:r>
                      <a:endParaRPr lang="en-US" sz="2400" b="1" dirty="0">
                        <a:solidFill>
                          <a:srgbClr val="FFC000"/>
                        </a:solidFill>
                      </a:endParaRPr>
                    </a:p>
                  </a:txBody>
                  <a:tcPr/>
                </a:tc>
                <a:tc>
                  <a:txBody>
                    <a:bodyPr/>
                    <a:lstStyle/>
                    <a:p>
                      <a:r>
                        <a:rPr lang="en-US" sz="2400" b="1" dirty="0" smtClean="0">
                          <a:solidFill>
                            <a:srgbClr val="FFC000"/>
                          </a:solidFill>
                        </a:rPr>
                        <a:t>Europe (800)</a:t>
                      </a:r>
                      <a:endParaRPr lang="en-US" sz="2400" b="1" dirty="0">
                        <a:solidFill>
                          <a:srgbClr val="FFC000"/>
                        </a:solidFill>
                      </a:endParaRPr>
                    </a:p>
                  </a:txBody>
                  <a:tcPr/>
                </a:tc>
                <a:tc>
                  <a:txBody>
                    <a:bodyPr/>
                    <a:lstStyle/>
                    <a:p>
                      <a:r>
                        <a:rPr lang="en-US" sz="2400" b="1" dirty="0" smtClean="0">
                          <a:solidFill>
                            <a:srgbClr val="FFC000"/>
                          </a:solidFill>
                        </a:rPr>
                        <a:t>Oceania</a:t>
                      </a:r>
                    </a:p>
                    <a:p>
                      <a:r>
                        <a:rPr lang="en-US" sz="2400" b="1" dirty="0" smtClean="0">
                          <a:solidFill>
                            <a:srgbClr val="FFC000"/>
                          </a:solidFill>
                        </a:rPr>
                        <a:t>(229)</a:t>
                      </a:r>
                      <a:endParaRPr lang="en-US" sz="2400" b="1" dirty="0">
                        <a:solidFill>
                          <a:srgbClr val="FFC000"/>
                        </a:solidFill>
                      </a:endParaRPr>
                    </a:p>
                  </a:txBody>
                  <a:tcPr/>
                </a:tc>
                <a:tc>
                  <a:txBody>
                    <a:bodyPr/>
                    <a:lstStyle/>
                    <a:p>
                      <a:r>
                        <a:rPr lang="en-US" sz="2400" b="1" dirty="0" smtClean="0">
                          <a:solidFill>
                            <a:srgbClr val="FFC000"/>
                          </a:solidFill>
                        </a:rPr>
                        <a:t>All (16,944)</a:t>
                      </a:r>
                      <a:endParaRPr lang="en-US" sz="2400" b="1" dirty="0">
                        <a:solidFill>
                          <a:srgbClr val="FFC000"/>
                        </a:solidFill>
                      </a:endParaRPr>
                    </a:p>
                  </a:txBody>
                  <a:tcPr/>
                </a:tc>
              </a:tr>
              <a:tr h="1160579">
                <a:tc>
                  <a:txBody>
                    <a:bodyPr/>
                    <a:lstStyle/>
                    <a:p>
                      <a:r>
                        <a:rPr lang="en-US" b="1" dirty="0" smtClean="0"/>
                        <a:t>Providing timely information about the field</a:t>
                      </a:r>
                      <a:endParaRPr lang="en-US" b="1" dirty="0"/>
                    </a:p>
                  </a:txBody>
                  <a:tcPr/>
                </a:tc>
                <a:tc>
                  <a:txBody>
                    <a:bodyPr/>
                    <a:lstStyle/>
                    <a:p>
                      <a:r>
                        <a:rPr lang="en-US" b="1" dirty="0" smtClean="0"/>
                        <a:t>49.3</a:t>
                      </a:r>
                      <a:endParaRPr lang="en-US" b="1" dirty="0"/>
                    </a:p>
                  </a:txBody>
                  <a:tcPr/>
                </a:tc>
                <a:tc>
                  <a:txBody>
                    <a:bodyPr/>
                    <a:lstStyle/>
                    <a:p>
                      <a:r>
                        <a:rPr lang="en-US" b="1" dirty="0" smtClean="0"/>
                        <a:t>46.1</a:t>
                      </a:r>
                      <a:endParaRPr lang="en-US" b="1" dirty="0"/>
                    </a:p>
                  </a:txBody>
                  <a:tcPr/>
                </a:tc>
                <a:tc>
                  <a:txBody>
                    <a:bodyPr/>
                    <a:lstStyle/>
                    <a:p>
                      <a:r>
                        <a:rPr lang="en-US" b="1" dirty="0" smtClean="0"/>
                        <a:t>42.8</a:t>
                      </a:r>
                      <a:endParaRPr lang="en-US" b="1" dirty="0"/>
                    </a:p>
                  </a:txBody>
                  <a:tcPr/>
                </a:tc>
                <a:tc>
                  <a:txBody>
                    <a:bodyPr/>
                    <a:lstStyle/>
                    <a:p>
                      <a:r>
                        <a:rPr lang="en-US" b="1" dirty="0" smtClean="0"/>
                        <a:t>36.9</a:t>
                      </a:r>
                      <a:endParaRPr lang="en-US" b="1" dirty="0"/>
                    </a:p>
                  </a:txBody>
                  <a:tcPr/>
                </a:tc>
              </a:tr>
              <a:tr h="624927">
                <a:tc>
                  <a:txBody>
                    <a:bodyPr/>
                    <a:lstStyle/>
                    <a:p>
                      <a:r>
                        <a:rPr lang="en-US" b="1" dirty="0" smtClean="0"/>
                        <a:t>Connecting practitioners</a:t>
                      </a:r>
                      <a:endParaRPr lang="en-US" b="1" dirty="0"/>
                    </a:p>
                  </a:txBody>
                  <a:tcPr/>
                </a:tc>
                <a:tc>
                  <a:txBody>
                    <a:bodyPr/>
                    <a:lstStyle/>
                    <a:p>
                      <a:r>
                        <a:rPr lang="en-US" dirty="0" smtClean="0"/>
                        <a:t>38.4</a:t>
                      </a:r>
                      <a:endParaRPr lang="en-US" dirty="0"/>
                    </a:p>
                  </a:txBody>
                  <a:tcPr/>
                </a:tc>
                <a:tc>
                  <a:txBody>
                    <a:bodyPr/>
                    <a:lstStyle/>
                    <a:p>
                      <a:r>
                        <a:rPr lang="en-US" b="1" dirty="0" smtClean="0"/>
                        <a:t>44.9</a:t>
                      </a:r>
                      <a:endParaRPr lang="en-US" b="1" dirty="0"/>
                    </a:p>
                  </a:txBody>
                  <a:tcPr/>
                </a:tc>
                <a:tc>
                  <a:txBody>
                    <a:bodyPr/>
                    <a:lstStyle/>
                    <a:p>
                      <a:r>
                        <a:rPr lang="en-US" dirty="0" smtClean="0"/>
                        <a:t>36.2</a:t>
                      </a:r>
                      <a:endParaRPr lang="en-US" dirty="0"/>
                    </a:p>
                  </a:txBody>
                  <a:tcPr/>
                </a:tc>
                <a:tc>
                  <a:txBody>
                    <a:bodyPr/>
                    <a:lstStyle/>
                    <a:p>
                      <a:r>
                        <a:rPr lang="en-US" b="1" dirty="0" smtClean="0"/>
                        <a:t>36.7</a:t>
                      </a:r>
                      <a:endParaRPr lang="en-US" b="1" dirty="0"/>
                    </a:p>
                  </a:txBody>
                  <a:tcPr/>
                </a:tc>
              </a:tr>
              <a:tr h="892753">
                <a:tc>
                  <a:txBody>
                    <a:bodyPr/>
                    <a:lstStyle/>
                    <a:p>
                      <a:r>
                        <a:rPr lang="en-US" b="1" dirty="0" smtClean="0"/>
                        <a:t>Representing the field to the public</a:t>
                      </a:r>
                      <a:endParaRPr lang="en-US" b="1" dirty="0"/>
                    </a:p>
                  </a:txBody>
                  <a:tcPr/>
                </a:tc>
                <a:tc>
                  <a:txBody>
                    <a:bodyPr/>
                    <a:lstStyle/>
                    <a:p>
                      <a:r>
                        <a:rPr lang="en-US" dirty="0" smtClean="0"/>
                        <a:t>28.4</a:t>
                      </a:r>
                      <a:endParaRPr lang="en-US" dirty="0"/>
                    </a:p>
                  </a:txBody>
                  <a:tcPr/>
                </a:tc>
                <a:tc>
                  <a:txBody>
                    <a:bodyPr/>
                    <a:lstStyle/>
                    <a:p>
                      <a:r>
                        <a:rPr lang="en-US" b="1" dirty="0" smtClean="0"/>
                        <a:t>39.3</a:t>
                      </a:r>
                      <a:endParaRPr lang="en-US" b="1" dirty="0"/>
                    </a:p>
                  </a:txBody>
                  <a:tcPr/>
                </a:tc>
                <a:tc>
                  <a:txBody>
                    <a:bodyPr/>
                    <a:lstStyle/>
                    <a:p>
                      <a:r>
                        <a:rPr lang="en-US" dirty="0" smtClean="0"/>
                        <a:t>27.1</a:t>
                      </a:r>
                      <a:endParaRPr lang="en-US" dirty="0"/>
                    </a:p>
                  </a:txBody>
                  <a:tcPr/>
                </a:tc>
                <a:tc>
                  <a:txBody>
                    <a:bodyPr/>
                    <a:lstStyle/>
                    <a:p>
                      <a:r>
                        <a:rPr lang="en-US" b="1" dirty="0" smtClean="0"/>
                        <a:t>27.1</a:t>
                      </a:r>
                      <a:endParaRPr lang="en-US" b="1" dirty="0"/>
                    </a:p>
                  </a:txBody>
                  <a:tcPr/>
                </a:tc>
              </a:tr>
              <a:tr h="892753">
                <a:tc>
                  <a:txBody>
                    <a:bodyPr/>
                    <a:lstStyle/>
                    <a:p>
                      <a:r>
                        <a:rPr lang="en-US" b="1" dirty="0" smtClean="0"/>
                        <a:t>Representing the field to the government</a:t>
                      </a:r>
                      <a:endParaRPr lang="en-US" b="1" dirty="0"/>
                    </a:p>
                  </a:txBody>
                  <a:tcPr/>
                </a:tc>
                <a:tc>
                  <a:txBody>
                    <a:bodyPr/>
                    <a:lstStyle/>
                    <a:p>
                      <a:r>
                        <a:rPr lang="en-US" b="1" dirty="0" smtClean="0"/>
                        <a:t>16.3</a:t>
                      </a:r>
                      <a:endParaRPr lang="en-US" b="1" dirty="0"/>
                    </a:p>
                  </a:txBody>
                  <a:tcPr/>
                </a:tc>
                <a:tc>
                  <a:txBody>
                    <a:bodyPr/>
                    <a:lstStyle/>
                    <a:p>
                      <a:r>
                        <a:rPr lang="en-US" b="0" dirty="0" smtClean="0"/>
                        <a:t>27.9</a:t>
                      </a:r>
                      <a:endParaRPr lang="en-US" b="0" dirty="0"/>
                    </a:p>
                  </a:txBody>
                  <a:tcPr/>
                </a:tc>
                <a:tc>
                  <a:txBody>
                    <a:bodyPr/>
                    <a:lstStyle/>
                    <a:p>
                      <a:r>
                        <a:rPr lang="en-US" dirty="0" smtClean="0"/>
                        <a:t>29.3</a:t>
                      </a:r>
                      <a:endParaRPr lang="en-US" dirty="0"/>
                    </a:p>
                  </a:txBody>
                  <a:tcPr/>
                </a:tc>
                <a:tc>
                  <a:txBody>
                    <a:bodyPr/>
                    <a:lstStyle/>
                    <a:p>
                      <a:r>
                        <a:rPr lang="en-US" b="1" dirty="0" smtClean="0"/>
                        <a:t>27.0</a:t>
                      </a:r>
                    </a:p>
                  </a:txBody>
                  <a:tcPr/>
                </a:tc>
              </a:tr>
            </a:tbl>
          </a:graphicData>
        </a:graphic>
      </p:graphicFrame>
      <p:sp>
        <p:nvSpPr>
          <p:cNvPr id="13353" name="Title 4"/>
          <p:cNvSpPr>
            <a:spLocks noGrp="1"/>
          </p:cNvSpPr>
          <p:nvPr>
            <p:ph type="title"/>
          </p:nvPr>
        </p:nvSpPr>
        <p:spPr/>
        <p:txBody>
          <a:bodyPr/>
          <a:lstStyle/>
          <a:p>
            <a:r>
              <a:rPr lang="en-US" dirty="0" smtClean="0"/>
              <a:t>Why Join?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How Do You Create Value?</a:t>
            </a:r>
          </a:p>
        </p:txBody>
      </p:sp>
      <p:sp>
        <p:nvSpPr>
          <p:cNvPr id="14339" name="Content Placeholder 2"/>
          <p:cNvSpPr>
            <a:spLocks noGrp="1"/>
          </p:cNvSpPr>
          <p:nvPr>
            <p:ph idx="1"/>
          </p:nvPr>
        </p:nvSpPr>
        <p:spPr>
          <a:xfrm>
            <a:off x="457200" y="1524000"/>
            <a:ext cx="4724400" cy="5029200"/>
          </a:xfrm>
        </p:spPr>
        <p:txBody>
          <a:bodyPr/>
          <a:lstStyle/>
          <a:p>
            <a:pPr eaLnBrk="1" hangingPunct="1"/>
            <a:r>
              <a:rPr lang="en-US" sz="2800" dirty="0" smtClean="0"/>
              <a:t>Define value:</a:t>
            </a:r>
          </a:p>
          <a:p>
            <a:pPr lvl="1" eaLnBrk="1" hangingPunct="1"/>
            <a:r>
              <a:rPr lang="en-US" dirty="0" smtClean="0"/>
              <a:t>Members decide what has value</a:t>
            </a:r>
          </a:p>
          <a:p>
            <a:pPr lvl="1" eaLnBrk="1" hangingPunct="1"/>
            <a:r>
              <a:rPr lang="en-US" dirty="0" smtClean="0"/>
              <a:t>Value is validated by a member’s willingness to exchange money or time for something</a:t>
            </a:r>
          </a:p>
          <a:p>
            <a:pPr lvl="1" eaLnBrk="1" hangingPunct="1"/>
            <a:r>
              <a:rPr lang="en-US" dirty="0" smtClean="0"/>
              <a:t>Value changes</a:t>
            </a:r>
          </a:p>
          <a:p>
            <a:pPr lvl="1" eaLnBrk="1" hangingPunct="1">
              <a:buFont typeface="Arial" pitchFamily="34" charset="0"/>
              <a:buNone/>
            </a:pPr>
            <a:endParaRPr lang="en-US" sz="2000" dirty="0" smtClean="0"/>
          </a:p>
          <a:p>
            <a:pPr lvl="1" eaLnBrk="1" hangingPunct="1">
              <a:buFont typeface="Arial" pitchFamily="34" charset="0"/>
              <a:buNone/>
            </a:pPr>
            <a:r>
              <a:rPr lang="en-US" sz="1400" i="1" dirty="0" smtClean="0"/>
              <a:t>From Road to Relevance: 5 Strategies for Competitive Associations</a:t>
            </a:r>
            <a:r>
              <a:rPr lang="en-US" sz="1400" dirty="0" smtClean="0"/>
              <a:t>,</a:t>
            </a:r>
          </a:p>
          <a:p>
            <a:pPr lvl="1" eaLnBrk="1" hangingPunct="1">
              <a:buFont typeface="Arial" pitchFamily="34" charset="0"/>
              <a:buNone/>
            </a:pPr>
            <a:r>
              <a:rPr lang="en-US" sz="1400" dirty="0" smtClean="0"/>
              <a:t>by Harrison </a:t>
            </a:r>
            <a:r>
              <a:rPr lang="en-US" sz="1400" dirty="0" err="1" smtClean="0"/>
              <a:t>Coerver</a:t>
            </a:r>
            <a:r>
              <a:rPr lang="en-US" sz="1400" dirty="0" smtClean="0"/>
              <a:t> and Mary Byers, CAE, Published by ASAE (2013)</a:t>
            </a:r>
          </a:p>
          <a:p>
            <a:pPr eaLnBrk="1" hangingPunct="1"/>
            <a:endParaRPr lang="en-US" sz="2800" dirty="0" smtClean="0"/>
          </a:p>
        </p:txBody>
      </p:sp>
      <p:pic>
        <p:nvPicPr>
          <p:cNvPr id="14340" name="Picture 4" descr="3404575074_c666b3f8c6_o.jpg"/>
          <p:cNvPicPr>
            <a:picLocks noChangeAspect="1"/>
          </p:cNvPicPr>
          <p:nvPr/>
        </p:nvPicPr>
        <p:blipFill>
          <a:blip r:embed="rId3" cstate="print"/>
          <a:srcRect/>
          <a:stretch>
            <a:fillRect/>
          </a:stretch>
        </p:blipFill>
        <p:spPr bwMode="auto">
          <a:xfrm>
            <a:off x="5181600" y="2362200"/>
            <a:ext cx="37592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3630</TotalTime>
  <Words>1878</Words>
  <Application>Microsoft Office PowerPoint</Application>
  <PresentationFormat>On-screen Show (4:3)</PresentationFormat>
  <Paragraphs>352</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1_Office Theme</vt:lpstr>
      <vt:lpstr>Ensuring Value for  Your Members UIA Associations Round Table Singapore, October 2013</vt:lpstr>
      <vt:lpstr>What are the trends and issues that are facing associations?  How do you create value?  How can you ensure that what your association is offering continues to be relevant?  What are successful ways to engage members?   </vt:lpstr>
      <vt:lpstr>Trends Impacting Associations *</vt:lpstr>
      <vt:lpstr>When Five Trends Converge</vt:lpstr>
      <vt:lpstr>Other Challenges Outlined From  Your Feedback</vt:lpstr>
      <vt:lpstr> How can you create value?    How can you ensure that what your association is offering continues to be relevant? </vt:lpstr>
      <vt:lpstr>Slide 7</vt:lpstr>
      <vt:lpstr>Why Join?</vt:lpstr>
      <vt:lpstr>How Do You Create Value?</vt:lpstr>
      <vt:lpstr>Membership Value</vt:lpstr>
      <vt:lpstr>Walk in Your Member’s Shoes</vt:lpstr>
      <vt:lpstr>Learn More About Your Members</vt:lpstr>
      <vt:lpstr>Creating Value:  What Can You Provide to Your Members that They Can’t Provide Themselves? </vt:lpstr>
      <vt:lpstr>Be Their Trusted Source of Content</vt:lpstr>
      <vt:lpstr>Provide Unique Knowledge</vt:lpstr>
      <vt:lpstr>Provide Essential Learning </vt:lpstr>
      <vt:lpstr>Provide a Unified Voice</vt:lpstr>
      <vt:lpstr>Create Career Value</vt:lpstr>
      <vt:lpstr>Communicate The Value</vt:lpstr>
      <vt:lpstr>At Your Tables</vt:lpstr>
      <vt:lpstr>Build Value Through Engagement:  What are ways to Engage Members that will keep them coming back?</vt:lpstr>
      <vt:lpstr>What is Member Engagement?</vt:lpstr>
      <vt:lpstr>Forms of Engagement</vt:lpstr>
      <vt:lpstr>Engagement through  Benefits and Services</vt:lpstr>
      <vt:lpstr>Engage Through Technology</vt:lpstr>
      <vt:lpstr>Use Technology To Engage Members</vt:lpstr>
      <vt:lpstr>Collaborate Site</vt:lpstr>
      <vt:lpstr>Conference Mobile App</vt:lpstr>
      <vt:lpstr>Associations Now</vt:lpstr>
      <vt:lpstr>Slide 30</vt:lpstr>
      <vt:lpstr>Patterns of Volunteering</vt:lpstr>
      <vt:lpstr>Slide 32</vt:lpstr>
      <vt:lpstr>Increase Volunteering</vt:lpstr>
      <vt:lpstr>At Your Tables</vt:lpstr>
      <vt:lpstr>In conclusion …</vt:lpstr>
      <vt:lpstr>Thank you!</vt:lpstr>
    </vt:vector>
  </TitlesOfParts>
  <Company>ASAE &amp; The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gkotler</dc:creator>
  <cp:lastModifiedBy>gkotler</cp:lastModifiedBy>
  <cp:revision>369</cp:revision>
  <dcterms:created xsi:type="dcterms:W3CDTF">2013-09-11T14:38:13Z</dcterms:created>
  <dcterms:modified xsi:type="dcterms:W3CDTF">2013-10-18T13:24:56Z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2034966503</vt:i4>
  </property>
  <property fmtid="{D5CDD505-2E9C-101B-9397-08002B2CF9AE}" pid="3" name="_NewReviewCycle">
    <vt:lpwstr/>
  </property>
  <property fmtid="{D5CDD505-2E9C-101B-9397-08002B2CF9AE}" pid="4" name="_EmailSubject">
    <vt:lpwstr>Presentation for Singapore</vt:lpwstr>
  </property>
  <property fmtid="{D5CDD505-2E9C-101B-9397-08002B2CF9AE}" pid="5" name="_AuthorEmail">
    <vt:lpwstr>gkotler@asaecenter.org</vt:lpwstr>
  </property>
  <property fmtid="{D5CDD505-2E9C-101B-9397-08002B2CF9AE}" pid="6" name="_AuthorEmailDisplayName">
    <vt:lpwstr>Greta Kotler, CAE</vt:lpwstr>
  </property>
  <property fmtid="{D5CDD505-2E9C-101B-9397-08002B2CF9AE}" pid="7" name="_PreviousAdHocReviewCycleID">
    <vt:i4>-919186398</vt:i4>
  </property>
</Properties>
</file>