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58" r:id="rId12"/>
    <p:sldId id="260" r:id="rId13"/>
    <p:sldId id="261" r:id="rId14"/>
    <p:sldId id="26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32610"/>
            <a:ext cx="8676222" cy="412281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effectLst/>
              </a:rPr>
              <a:t>challenge </a:t>
            </a:r>
            <a:r>
              <a:rPr lang="en-GB" dirty="0">
                <a:effectLst/>
              </a:rPr>
              <a:t>of </a:t>
            </a:r>
            <a:r>
              <a:rPr lang="en-GB" dirty="0" smtClean="0">
                <a:effectLst/>
              </a:rPr>
              <a:t>transitioning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Association </a:t>
            </a:r>
            <a:br>
              <a:rPr lang="en-GB" dirty="0" smtClean="0">
                <a:effectLst/>
              </a:rPr>
            </a:br>
            <a:r>
              <a:rPr lang="en-GB" sz="4000" b="1" dirty="0" smtClean="0">
                <a:solidFill>
                  <a:srgbClr val="FF0000"/>
                </a:solidFill>
                <a:effectLst/>
              </a:rPr>
              <a:t>__________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ad-hoc </a:t>
            </a:r>
            <a:r>
              <a:rPr lang="en-GB" dirty="0">
                <a:effectLst/>
              </a:rPr>
              <a:t>to a dedicated secretariat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76006"/>
            <a:ext cx="8676222" cy="1905000"/>
          </a:xfrm>
        </p:spPr>
        <p:txBody>
          <a:bodyPr/>
          <a:lstStyle/>
          <a:p>
            <a:r>
              <a:rPr lang="en-GB" dirty="0" smtClean="0"/>
              <a:t>Author</a:t>
            </a:r>
          </a:p>
          <a:p>
            <a:r>
              <a:rPr lang="en-GB" dirty="0" smtClean="0"/>
              <a:t>Hemant K Batra</a:t>
            </a:r>
          </a:p>
          <a:p>
            <a:r>
              <a:rPr lang="en-GB" dirty="0" smtClean="0"/>
              <a:t>Vice President, Saarclaw</a:t>
            </a:r>
          </a:p>
          <a:p>
            <a:r>
              <a:rPr lang="en-GB" dirty="0" smtClean="0"/>
              <a:t>Founder, Kaden Boriss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37" y="5943599"/>
            <a:ext cx="667816" cy="62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083" y="5949605"/>
            <a:ext cx="801624" cy="6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3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571500"/>
            <a:ext cx="476250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00597" y="455381"/>
            <a:ext cx="4456841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Dominos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2782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/>
              <a:t>Challenge As to </a:t>
            </a:r>
            <a:r>
              <a:rPr lang="en-GB" sz="4400" b="1" dirty="0" smtClean="0"/>
              <a:t>communication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7032"/>
            <a:ext cx="9905998" cy="424313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Ad-hoc system does not have any communication protocol</a:t>
            </a:r>
          </a:p>
          <a:p>
            <a:endParaRPr lang="en-GB" sz="2400" dirty="0" smtClean="0"/>
          </a:p>
          <a:p>
            <a:r>
              <a:rPr lang="en-GB" sz="2400" dirty="0" smtClean="0"/>
              <a:t>Lack of confidentiality as communication handled by shared staff</a:t>
            </a:r>
          </a:p>
          <a:p>
            <a:endParaRPr lang="en-GB" sz="2400" dirty="0"/>
          </a:p>
          <a:p>
            <a:r>
              <a:rPr lang="en-GB" sz="2400" dirty="0" smtClean="0"/>
              <a:t>Miser approach as communication expenses non-reimbursable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59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339515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/>
              <a:t>Challenge As to </a:t>
            </a:r>
            <a:r>
              <a:rPr lang="en-GB" sz="4400" b="1" dirty="0" smtClean="0"/>
              <a:t>Funding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40566"/>
            <a:ext cx="9905998" cy="4957011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Principal sources of funding limited &amp; erratic </a:t>
            </a:r>
          </a:p>
          <a:p>
            <a:endParaRPr lang="en-GB" sz="2400" dirty="0" smtClean="0"/>
          </a:p>
          <a:p>
            <a:r>
              <a:rPr lang="en-GB" sz="2400" dirty="0" smtClean="0"/>
              <a:t>No fiscal accountability or audit</a:t>
            </a:r>
          </a:p>
          <a:p>
            <a:endParaRPr lang="en-GB" sz="2400" dirty="0"/>
          </a:p>
          <a:p>
            <a:r>
              <a:rPr lang="en-GB" sz="2400" dirty="0" smtClean="0"/>
              <a:t>Sponsorships from corporations have the risk of dubiousness </a:t>
            </a:r>
          </a:p>
          <a:p>
            <a:endParaRPr lang="en-GB" sz="2400" dirty="0"/>
          </a:p>
          <a:p>
            <a:r>
              <a:rPr lang="en-GB" sz="2400" dirty="0" smtClean="0"/>
              <a:t>Under financing is worse than no financing </a:t>
            </a:r>
          </a:p>
          <a:p>
            <a:endParaRPr lang="en-GB" sz="2400" dirty="0"/>
          </a:p>
          <a:p>
            <a:r>
              <a:rPr lang="en-GB" sz="2400" dirty="0" smtClean="0"/>
              <a:t>No coercive system of recovery of dues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90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3395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/>
              <a:t>Path </a:t>
            </a:r>
            <a:r>
              <a:rPr lang="en-GB" sz="4400" b="1" dirty="0"/>
              <a:t>to </a:t>
            </a:r>
            <a:r>
              <a:rPr lang="en-GB" sz="4400" b="1" dirty="0" smtClean="0"/>
              <a:t>Funding of A dedicated or permanent secretariat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60358"/>
            <a:ext cx="9905998" cy="4948989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600" dirty="0" smtClean="0"/>
              <a:t>Branding - IPR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Identify interested financial or development or global institutions</a:t>
            </a:r>
          </a:p>
          <a:p>
            <a:endParaRPr lang="en-GB" sz="2600" dirty="0" smtClean="0"/>
          </a:p>
          <a:p>
            <a:r>
              <a:rPr lang="en-GB" sz="2600" dirty="0" smtClean="0">
                <a:effectLst/>
              </a:rPr>
              <a:t>Background paper on size &amp; composition of permanent secretariat</a:t>
            </a:r>
          </a:p>
          <a:p>
            <a:endParaRPr lang="en-GB" sz="2600" dirty="0" smtClean="0">
              <a:effectLst/>
            </a:endParaRPr>
          </a:p>
          <a:p>
            <a:r>
              <a:rPr lang="en-GB" sz="2600" dirty="0" smtClean="0">
                <a:effectLst/>
              </a:rPr>
              <a:t>Adopt </a:t>
            </a:r>
            <a:r>
              <a:rPr lang="en-GB" sz="2600" i="1" dirty="0" smtClean="0">
                <a:effectLst/>
              </a:rPr>
              <a:t>quid </a:t>
            </a:r>
            <a:r>
              <a:rPr lang="en-GB" sz="2600" i="1" dirty="0">
                <a:effectLst/>
              </a:rPr>
              <a:t>pro </a:t>
            </a:r>
            <a:r>
              <a:rPr lang="en-GB" sz="2600" i="1" dirty="0" smtClean="0">
                <a:effectLst/>
              </a:rPr>
              <a:t>quo</a:t>
            </a:r>
            <a:r>
              <a:rPr lang="en-GB" sz="2600" dirty="0" smtClean="0">
                <a:effectLst/>
              </a:rPr>
              <a:t> formulae with them</a:t>
            </a:r>
          </a:p>
          <a:p>
            <a:endParaRPr lang="en-GB" sz="2600" dirty="0"/>
          </a:p>
          <a:p>
            <a:r>
              <a:rPr lang="en-GB" sz="2600" dirty="0" smtClean="0"/>
              <a:t>Adopt &amp; execute the agenda of funding institution </a:t>
            </a:r>
          </a:p>
          <a:p>
            <a:endParaRPr lang="en-GB" sz="2600" dirty="0"/>
          </a:p>
          <a:p>
            <a:r>
              <a:rPr lang="en-GB" sz="2600" dirty="0" smtClean="0"/>
              <a:t>Funding kinds – consulting projects, research projects, workshops, events, conferences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4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3395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/>
              <a:t>Path </a:t>
            </a:r>
            <a:r>
              <a:rPr lang="en-GB" sz="4400" b="1" dirty="0"/>
              <a:t>to </a:t>
            </a:r>
            <a:r>
              <a:rPr lang="en-GB" sz="4400" b="1" dirty="0" smtClean="0"/>
              <a:t>establishing dedicated or permanent secretariat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023" y="1588168"/>
            <a:ext cx="9905998" cy="4900863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sz="2600" dirty="0" smtClean="0"/>
          </a:p>
          <a:p>
            <a:r>
              <a:rPr lang="en-GB" sz="2600" dirty="0" smtClean="0"/>
              <a:t>Identify seat of secretariat – essence of logistical viability </a:t>
            </a:r>
          </a:p>
          <a:p>
            <a:endParaRPr lang="en-GB" sz="2600" dirty="0" smtClean="0"/>
          </a:p>
          <a:p>
            <a:r>
              <a:rPr lang="en-GB" sz="2600" dirty="0" smtClean="0">
                <a:effectLst/>
              </a:rPr>
              <a:t>Recruitment process – contractual manpower – whole-time director</a:t>
            </a:r>
          </a:p>
          <a:p>
            <a:endParaRPr lang="en-GB" sz="2600" dirty="0"/>
          </a:p>
          <a:p>
            <a:r>
              <a:rPr lang="en-GB" sz="2600" dirty="0" smtClean="0"/>
              <a:t>Introducing fiscal transparency  </a:t>
            </a:r>
          </a:p>
          <a:p>
            <a:endParaRPr lang="en-GB" sz="2600" dirty="0"/>
          </a:p>
          <a:p>
            <a:r>
              <a:rPr lang="en-GB" sz="2600" dirty="0" smtClean="0"/>
              <a:t>Introducing democratic &amp; efficient decision making – professionalism</a:t>
            </a:r>
          </a:p>
          <a:p>
            <a:endParaRPr lang="en-GB" sz="2600" dirty="0"/>
          </a:p>
          <a:p>
            <a:r>
              <a:rPr lang="en-GB" sz="2600" dirty="0" smtClean="0"/>
              <a:t>Transition &amp; transmission of controls &amp; power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26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250" y="1161097"/>
            <a:ext cx="3185284" cy="44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5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250" y="1161097"/>
            <a:ext cx="3185284" cy="448989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89665" y="3852922"/>
            <a:ext cx="2879711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Onion ring</a:t>
            </a:r>
          </a:p>
        </p:txBody>
      </p:sp>
    </p:spTree>
    <p:extLst>
      <p:ext uri="{BB962C8B-B14F-4D97-AF65-F5344CB8AC3E}">
        <p14:creationId xmlns:p14="http://schemas.microsoft.com/office/powerpoint/2010/main" xmlns="" val="350206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992" y="1139952"/>
            <a:ext cx="4636008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7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992" y="1139952"/>
            <a:ext cx="4636008" cy="46360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81746" y="1025832"/>
            <a:ext cx="3802500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Taking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339081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466" y="1358900"/>
            <a:ext cx="351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93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3901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effectLst/>
              </a:rPr>
              <a:t>An organization, no matter how well designed, is only as good as the people who live and work in it. 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en-GB" dirty="0" smtClean="0">
                <a:solidFill>
                  <a:srgbClr val="FF0000"/>
                </a:solidFill>
                <a:effectLst/>
              </a:rPr>
              <a:t>Dee </a:t>
            </a:r>
            <a:r>
              <a:rPr lang="en-GB" dirty="0">
                <a:solidFill>
                  <a:srgbClr val="FF0000"/>
                </a:solidFill>
                <a:effectLst/>
              </a:rPr>
              <a:t>Hock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0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466" y="1358900"/>
            <a:ext cx="3517900" cy="414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12256" y="4222037"/>
            <a:ext cx="3802500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Sleeping Pill</a:t>
            </a:r>
          </a:p>
        </p:txBody>
      </p:sp>
    </p:spTree>
    <p:extLst>
      <p:ext uri="{BB962C8B-B14F-4D97-AF65-F5344CB8AC3E}">
        <p14:creationId xmlns:p14="http://schemas.microsoft.com/office/powerpoint/2010/main" xmlns="" val="427282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432" y="292608"/>
            <a:ext cx="6211824" cy="62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40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432" y="292608"/>
            <a:ext cx="6211824" cy="62118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24359" y="1025832"/>
            <a:ext cx="3802500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Key to happiness</a:t>
            </a:r>
          </a:p>
        </p:txBody>
      </p:sp>
    </p:spTree>
    <p:extLst>
      <p:ext uri="{BB962C8B-B14F-4D97-AF65-F5344CB8AC3E}">
        <p14:creationId xmlns:p14="http://schemas.microsoft.com/office/powerpoint/2010/main" xmlns="" val="273978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 &amp; Queries Are 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You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hbatra@saarclaw.org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hkb@kadenboriss.com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86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905000"/>
          </a:xfrm>
        </p:spPr>
        <p:txBody>
          <a:bodyPr/>
          <a:lstStyle/>
          <a:p>
            <a:pPr algn="ctr"/>
            <a:r>
              <a:rPr lang="en-GB" sz="4400" b="1" dirty="0" smtClean="0"/>
              <a:t>SAARCLAW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(South Asian Association For Regional Co-operation In Law)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124201"/>
          </a:xfrm>
        </p:spPr>
        <p:txBody>
          <a:bodyPr/>
          <a:lstStyle/>
          <a:p>
            <a:r>
              <a:rPr lang="en-GB" sz="2400" dirty="0" smtClean="0"/>
              <a:t>1991: Regional Apex Body of </a:t>
            </a:r>
            <a:r>
              <a:rPr lang="en-GB" sz="2400" dirty="0"/>
              <a:t>Legal Communities </a:t>
            </a:r>
            <a:r>
              <a:rPr lang="en-GB" sz="2400" dirty="0" smtClean="0"/>
              <a:t>of 8 Nations</a:t>
            </a:r>
          </a:p>
          <a:p>
            <a:endParaRPr lang="en-GB" sz="2400" dirty="0" smtClean="0"/>
          </a:p>
          <a:p>
            <a:r>
              <a:rPr lang="en-GB" sz="2400" dirty="0" smtClean="0"/>
              <a:t>Objectives: People 2 People Cooperation &amp; Socio-Economic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10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89285"/>
            <a:ext cx="9905998" cy="1905000"/>
          </a:xfrm>
        </p:spPr>
        <p:txBody>
          <a:bodyPr/>
          <a:lstStyle/>
          <a:p>
            <a:pPr algn="ctr"/>
            <a:r>
              <a:rPr lang="en-GB" sz="4400" b="1" dirty="0"/>
              <a:t>Challenge As to structure</a:t>
            </a:r>
            <a:r>
              <a:rPr lang="en-GB" sz="4400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7032"/>
            <a:ext cx="9905998" cy="4243136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4400" dirty="0" smtClean="0"/>
              <a:t>Ad-hoc is another name of honorary</a:t>
            </a:r>
          </a:p>
          <a:p>
            <a:endParaRPr lang="en-GB" sz="4400" dirty="0" smtClean="0"/>
          </a:p>
          <a:p>
            <a:r>
              <a:rPr lang="en-GB" sz="4400" dirty="0" smtClean="0"/>
              <a:t>Finding the selfless passionate soldiers is an uphill task</a:t>
            </a:r>
          </a:p>
          <a:p>
            <a:endParaRPr lang="en-GB" sz="4400" dirty="0"/>
          </a:p>
          <a:p>
            <a:r>
              <a:rPr lang="en-GB" sz="4400" dirty="0" smtClean="0"/>
              <a:t>Office-bearers with tags &amp; positions are like dead wood</a:t>
            </a:r>
          </a:p>
          <a:p>
            <a:endParaRPr lang="en-GB" sz="4400" dirty="0"/>
          </a:p>
          <a:p>
            <a:r>
              <a:rPr lang="en-GB" sz="4400" dirty="0"/>
              <a:t>Office-bearers </a:t>
            </a:r>
            <a:r>
              <a:rPr lang="en-GB" sz="4400" dirty="0" smtClean="0"/>
              <a:t>with resources are diseased with arrogance </a:t>
            </a:r>
          </a:p>
          <a:p>
            <a:endParaRPr lang="en-GB" sz="4400" dirty="0"/>
          </a:p>
          <a:p>
            <a:r>
              <a:rPr lang="en-GB" sz="4400" dirty="0" smtClean="0"/>
              <a:t>Lack of coordination &amp; sync between parent &amp; domestic chapters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4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031" y="1386586"/>
            <a:ext cx="3440277" cy="41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1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031" y="1386586"/>
            <a:ext cx="3440277" cy="414553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15452" y="1453670"/>
            <a:ext cx="8676222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Light Beer</a:t>
            </a:r>
          </a:p>
        </p:txBody>
      </p:sp>
    </p:spTree>
    <p:extLst>
      <p:ext uri="{BB962C8B-B14F-4D97-AF65-F5344CB8AC3E}">
        <p14:creationId xmlns:p14="http://schemas.microsoft.com/office/powerpoint/2010/main" xmlns="" val="41136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337" y="285750"/>
            <a:ext cx="75533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337" y="285750"/>
            <a:ext cx="7553325" cy="6286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1260636" y="2829464"/>
            <a:ext cx="4733678" cy="102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Smart Ass</a:t>
            </a:r>
          </a:p>
        </p:txBody>
      </p:sp>
    </p:spTree>
    <p:extLst>
      <p:ext uri="{BB962C8B-B14F-4D97-AF65-F5344CB8AC3E}">
        <p14:creationId xmlns:p14="http://schemas.microsoft.com/office/powerpoint/2010/main" xmlns="" val="26745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571500"/>
            <a:ext cx="476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1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285</TotalTime>
  <Words>290</Words>
  <Application>Microsoft Office PowerPoint</Application>
  <PresentationFormat>Custom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Mesh</vt:lpstr>
      <vt:lpstr>  challenge of transitioning Association  __________ ad-hoc to a dedicated secretariat </vt:lpstr>
      <vt:lpstr>An organization, no matter how well designed, is only as good as the people who live and work in it.   Dee Hock </vt:lpstr>
      <vt:lpstr>SAARCLAW  (South Asian Association For Regional Co-operation In Law)</vt:lpstr>
      <vt:lpstr>Challenge As to structure  </vt:lpstr>
      <vt:lpstr>Slide 5</vt:lpstr>
      <vt:lpstr>Slide 6</vt:lpstr>
      <vt:lpstr>Slide 7</vt:lpstr>
      <vt:lpstr>Slide 8</vt:lpstr>
      <vt:lpstr>Slide 9</vt:lpstr>
      <vt:lpstr>Slide 10</vt:lpstr>
      <vt:lpstr>Challenge As to communication  </vt:lpstr>
      <vt:lpstr>Challenge As to Funding  </vt:lpstr>
      <vt:lpstr>Path to Funding of A dedicated or permanent secretariat  </vt:lpstr>
      <vt:lpstr>Path to establishing dedicated or permanent secretariat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Questions &amp; Queries Are Welcome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of transitioning Association  __________ ad-hoc to a dedicated secretariat</dc:title>
  <dc:creator>HemantBatra KadenBoriss</dc:creator>
  <cp:lastModifiedBy>Nancy</cp:lastModifiedBy>
  <cp:revision>16</cp:revision>
  <dcterms:created xsi:type="dcterms:W3CDTF">2016-09-03T04:51:30Z</dcterms:created>
  <dcterms:modified xsi:type="dcterms:W3CDTF">2016-09-25T07:21:08Z</dcterms:modified>
</cp:coreProperties>
</file>